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3.xml" ContentType="application/vnd.openxmlformats-officedocument.presentationml.notesSlide+xml"/>
  <Override PartName="/ppt/ink/ink46.xml" ContentType="application/inkml+xml"/>
  <Override PartName="/ppt/notesSlides/notesSlide14.xml" ContentType="application/vnd.openxmlformats-officedocument.presentationml.notesSlide+xml"/>
  <Override PartName="/ppt/ink/ink47.xml" ContentType="application/inkml+xml"/>
  <Override PartName="/ppt/notesSlides/notesSlide15.xml" ContentType="application/vnd.openxmlformats-officedocument.presentationml.notesSlide+xml"/>
  <Override PartName="/ppt/ink/ink48.xml" ContentType="application/inkml+xml"/>
  <Override PartName="/ppt/notesSlides/notesSlide16.xml" ContentType="application/vnd.openxmlformats-officedocument.presentationml.notesSlide+xml"/>
  <Override PartName="/ppt/ink/ink49.xml" ContentType="application/inkml+xml"/>
  <Override PartName="/ppt/notesSlides/notesSlide17.xml" ContentType="application/vnd.openxmlformats-officedocument.presentationml.notesSlide+xml"/>
  <Override PartName="/ppt/ink/ink50.xml" ContentType="application/inkml+xml"/>
  <Override PartName="/ppt/notesSlides/notesSlide18.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notesSlides/notesSlide19.xml" ContentType="application/vnd.openxmlformats-officedocument.presentationml.notesSlide+xml"/>
  <Override PartName="/ppt/ink/ink54.xml" ContentType="application/inkml+xml"/>
  <Override PartName="/ppt/notesSlides/notesSlide20.xml" ContentType="application/vnd.openxmlformats-officedocument.presentationml.notesSlide+xml"/>
  <Override PartName="/ppt/ink/ink55.xml" ContentType="application/inkml+xml"/>
  <Override PartName="/ppt/notesSlides/notesSlide21.xml" ContentType="application/vnd.openxmlformats-officedocument.presentationml.notesSlide+xml"/>
  <Override PartName="/ppt/ink/ink56.xml" ContentType="application/inkml+xml"/>
  <Override PartName="/ppt/notesSlides/notesSlide22.xml" ContentType="application/vnd.openxmlformats-officedocument.presentationml.notesSlide+xml"/>
  <Override PartName="/ppt/ink/ink57.xml" ContentType="application/inkml+xml"/>
  <Override PartName="/ppt/notesSlides/notesSlide23.xml" ContentType="application/vnd.openxmlformats-officedocument.presentationml.notesSlide+xml"/>
  <Override PartName="/ppt/ink/ink58.xml" ContentType="application/inkml+xml"/>
  <Override PartName="/ppt/notesSlides/notesSlide24.xml" ContentType="application/vnd.openxmlformats-officedocument.presentationml.notesSlide+xml"/>
  <Override PartName="/ppt/ink/ink59.xml" ContentType="application/inkml+xml"/>
  <Override PartName="/ppt/ink/ink60.xml" ContentType="application/inkml+xml"/>
  <Override PartName="/ppt/notesSlides/notesSlide25.xml" ContentType="application/vnd.openxmlformats-officedocument.presentationml.notesSlide+xml"/>
  <Override PartName="/ppt/ink/ink61.xml" ContentType="application/inkml+xml"/>
  <Override PartName="/ppt/notesSlides/notesSlide26.xml" ContentType="application/vnd.openxmlformats-officedocument.presentationml.notesSlide+xml"/>
  <Override PartName="/ppt/ink/ink62.xml" ContentType="application/inkml+xml"/>
  <Override PartName="/ppt/notesSlides/notesSlide27.xml" ContentType="application/vnd.openxmlformats-officedocument.presentationml.notesSlide+xml"/>
  <Override PartName="/ppt/ink/ink63.xml" ContentType="application/inkml+xml"/>
  <Override PartName="/ppt/notesSlides/notesSlide28.xml" ContentType="application/vnd.openxmlformats-officedocument.presentationml.notesSlide+xml"/>
  <Override PartName="/ppt/ink/ink64.xml" ContentType="application/inkml+xml"/>
  <Override PartName="/ppt/notesSlides/notesSlide29.xml" ContentType="application/vnd.openxmlformats-officedocument.presentationml.notesSlide+xml"/>
  <Override PartName="/ppt/ink/ink65.xml" ContentType="application/inkml+xml"/>
  <Override PartName="/ppt/notesSlides/notesSlide30.xml" ContentType="application/vnd.openxmlformats-officedocument.presentationml.notesSlide+xml"/>
  <Override PartName="/ppt/ink/ink66.xml" ContentType="application/inkml+xml"/>
  <Override PartName="/ppt/notesSlides/notesSlide31.xml" ContentType="application/vnd.openxmlformats-officedocument.presentationml.notesSlide+xml"/>
  <Override PartName="/ppt/ink/ink67.xml" ContentType="application/inkml+xml"/>
  <Override PartName="/ppt/notesSlides/notesSlide32.xml" ContentType="application/vnd.openxmlformats-officedocument.presentationml.notesSlide+xml"/>
  <Override PartName="/ppt/ink/ink68.xml" ContentType="application/inkml+xml"/>
  <Override PartName="/ppt/notesSlides/notesSlide33.xml" ContentType="application/vnd.openxmlformats-officedocument.presentationml.notesSlide+xml"/>
  <Override PartName="/ppt/ink/ink69.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371" r:id="rId3"/>
    <p:sldId id="298" r:id="rId4"/>
    <p:sldId id="367" r:id="rId5"/>
    <p:sldId id="368" r:id="rId6"/>
    <p:sldId id="369" r:id="rId7"/>
    <p:sldId id="370" r:id="rId8"/>
    <p:sldId id="297" r:id="rId9"/>
    <p:sldId id="300" r:id="rId10"/>
    <p:sldId id="288" r:id="rId11"/>
    <p:sldId id="311" r:id="rId12"/>
    <p:sldId id="307" r:id="rId13"/>
    <p:sldId id="302" r:id="rId14"/>
    <p:sldId id="289" r:id="rId15"/>
    <p:sldId id="306" r:id="rId16"/>
    <p:sldId id="313" r:id="rId17"/>
    <p:sldId id="291" r:id="rId18"/>
    <p:sldId id="364" r:id="rId19"/>
    <p:sldId id="293" r:id="rId20"/>
    <p:sldId id="315" r:id="rId21"/>
    <p:sldId id="361" r:id="rId22"/>
    <p:sldId id="292" r:id="rId23"/>
    <p:sldId id="365" r:id="rId24"/>
    <p:sldId id="366" r:id="rId25"/>
    <p:sldId id="326" r:id="rId26"/>
    <p:sldId id="332" r:id="rId27"/>
    <p:sldId id="333" r:id="rId28"/>
    <p:sldId id="336" r:id="rId29"/>
    <p:sldId id="334" r:id="rId30"/>
    <p:sldId id="335" r:id="rId31"/>
    <p:sldId id="337" r:id="rId32"/>
    <p:sldId id="341" r:id="rId33"/>
    <p:sldId id="338" r:id="rId34"/>
    <p:sldId id="339" r:id="rId35"/>
    <p:sldId id="340" r:id="rId36"/>
    <p:sldId id="31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AC1B75-3131-D7B4-E549-EF006ABD3865}" name="Shima Mashhadi (RIT Student)" initials="SS" userId="S::sm3709@rit.edu::75835544-f971-4816-9c60-c69e6b8819c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DCF2"/>
    <a:srgbClr val="7030A0"/>
    <a:srgbClr val="FFC000"/>
    <a:srgbClr val="F2C9ED"/>
    <a:srgbClr val="FFFF00"/>
    <a:srgbClr val="00FFBF"/>
    <a:srgbClr val="F2CFEE"/>
    <a:srgbClr val="51A333"/>
    <a:srgbClr val="35CDEA"/>
    <a:srgbClr val="119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060650-D6F1-4E24-BA1C-9F0E40807723}" v="6" dt="2025-04-20T16:37:35.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9467" autoAdjust="0"/>
  </p:normalViewPr>
  <p:slideViewPr>
    <p:cSldViewPr snapToGrid="0">
      <p:cViewPr>
        <p:scale>
          <a:sx n="125" d="100"/>
          <a:sy n="125" d="100"/>
        </p:scale>
        <p:origin x="9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38ECD9-321E-4122-9A62-3E84F5FEF813}" type="doc">
      <dgm:prSet loTypeId="urn:microsoft.com/office/officeart/2005/8/layout/cycle6" loCatId="cycle" qsTypeId="urn:microsoft.com/office/officeart/2005/8/quickstyle/simple1" qsCatId="simple" csTypeId="urn:microsoft.com/office/officeart/2005/8/colors/colorful3" csCatId="colorful" phldr="1"/>
      <dgm:spPr/>
      <dgm:t>
        <a:bodyPr/>
        <a:lstStyle/>
        <a:p>
          <a:endParaRPr lang="en-US"/>
        </a:p>
      </dgm:t>
    </dgm:pt>
    <dgm:pt modelId="{35190B29-38B2-444C-84B5-FCDBD506FC7E}">
      <dgm:prSet phldrT="[Text]" phldr="0"/>
      <dgm:spPr/>
      <dgm:t>
        <a:bodyPr/>
        <a:lstStyle/>
        <a:p>
          <a:pPr rtl="0"/>
          <a:r>
            <a:rPr lang="en-US" b="1">
              <a:latin typeface="Aptos"/>
            </a:rPr>
            <a:t>Requirements: ITU</a:t>
          </a:r>
          <a:endParaRPr lang="en-US" b="1"/>
        </a:p>
      </dgm:t>
    </dgm:pt>
    <dgm:pt modelId="{37B1FD1C-1C5F-4959-A08C-4B6B444C1392}" type="parTrans" cxnId="{63333F9D-ABC0-4576-BF3C-4BCE591E8BFA}">
      <dgm:prSet/>
      <dgm:spPr/>
      <dgm:t>
        <a:bodyPr/>
        <a:lstStyle/>
        <a:p>
          <a:endParaRPr lang="en-US"/>
        </a:p>
      </dgm:t>
    </dgm:pt>
    <dgm:pt modelId="{DAEB5B3A-7C28-47BA-B449-30BD240C5F43}" type="sibTrans" cxnId="{63333F9D-ABC0-4576-BF3C-4BCE591E8BFA}">
      <dgm:prSet/>
      <dgm:spPr/>
      <dgm:t>
        <a:bodyPr/>
        <a:lstStyle/>
        <a:p>
          <a:endParaRPr lang="en-US"/>
        </a:p>
      </dgm:t>
    </dgm:pt>
    <dgm:pt modelId="{4BA9D009-6A20-42DC-BB6C-59C2CC706248}">
      <dgm:prSet phldr="0"/>
      <dgm:spPr/>
      <dgm:t>
        <a:bodyPr/>
        <a:lstStyle/>
        <a:p>
          <a:pPr algn="l" rtl="0">
            <a:lnSpc>
              <a:spcPct val="90000"/>
            </a:lnSpc>
          </a:pPr>
          <a:r>
            <a:rPr lang="en-US" b="1">
              <a:latin typeface="Aptos"/>
            </a:rPr>
            <a:t>Specification: 3GPP (3rd Generation Partnership Project)</a:t>
          </a:r>
        </a:p>
      </dgm:t>
    </dgm:pt>
    <dgm:pt modelId="{F0C18E08-818D-40C6-B2E3-FC3529FB93A3}" type="parTrans" cxnId="{47234EC0-E337-4D6B-8AB0-D5B61E7CF641}">
      <dgm:prSet/>
      <dgm:spPr/>
    </dgm:pt>
    <dgm:pt modelId="{96A9E08B-5443-401E-82D5-644E68230DF5}" type="sibTrans" cxnId="{47234EC0-E337-4D6B-8AB0-D5B61E7CF641}">
      <dgm:prSet/>
      <dgm:spPr/>
      <dgm:t>
        <a:bodyPr/>
        <a:lstStyle/>
        <a:p>
          <a:endParaRPr lang="en-US"/>
        </a:p>
      </dgm:t>
    </dgm:pt>
    <dgm:pt modelId="{F0519ECB-E47F-4FD5-BDFE-AA4244E211A4}">
      <dgm:prSet phldr="0"/>
      <dgm:spPr/>
      <dgm:t>
        <a:bodyPr/>
        <a:lstStyle/>
        <a:p>
          <a:pPr algn="l" rtl="0">
            <a:lnSpc>
              <a:spcPct val="90000"/>
            </a:lnSpc>
          </a:pPr>
          <a:r>
            <a:rPr lang="en-US" b="1">
              <a:latin typeface="Aptos"/>
            </a:rPr>
            <a:t>Technology component: Global research community </a:t>
          </a:r>
        </a:p>
      </dgm:t>
    </dgm:pt>
    <dgm:pt modelId="{215CDE6F-8CA8-40B2-9085-093920F2103B}" type="parTrans" cxnId="{2FC2C24A-6C2D-47F2-8E93-0CC9D7774B73}">
      <dgm:prSet/>
      <dgm:spPr/>
    </dgm:pt>
    <dgm:pt modelId="{2B016B96-9511-4553-99FA-CA7D48019238}" type="sibTrans" cxnId="{2FC2C24A-6C2D-47F2-8E93-0CC9D7774B73}">
      <dgm:prSet/>
      <dgm:spPr/>
      <dgm:t>
        <a:bodyPr/>
        <a:lstStyle/>
        <a:p>
          <a:endParaRPr lang="en-US"/>
        </a:p>
      </dgm:t>
    </dgm:pt>
    <dgm:pt modelId="{437B329F-2C65-4F9E-841B-B026914D6C10}" type="pres">
      <dgm:prSet presAssocID="{CF38ECD9-321E-4122-9A62-3E84F5FEF813}" presName="cycle" presStyleCnt="0">
        <dgm:presLayoutVars>
          <dgm:dir/>
          <dgm:resizeHandles val="exact"/>
        </dgm:presLayoutVars>
      </dgm:prSet>
      <dgm:spPr/>
    </dgm:pt>
    <dgm:pt modelId="{19546731-4F90-437F-8F25-FC4E3C89A5B1}" type="pres">
      <dgm:prSet presAssocID="{35190B29-38B2-444C-84B5-FCDBD506FC7E}" presName="node" presStyleLbl="node1" presStyleIdx="0" presStyleCnt="3">
        <dgm:presLayoutVars>
          <dgm:bulletEnabled val="1"/>
        </dgm:presLayoutVars>
      </dgm:prSet>
      <dgm:spPr/>
    </dgm:pt>
    <dgm:pt modelId="{797BDF80-0DCD-4156-92E7-0F6BB38360CC}" type="pres">
      <dgm:prSet presAssocID="{35190B29-38B2-444C-84B5-FCDBD506FC7E}" presName="spNode" presStyleCnt="0"/>
      <dgm:spPr/>
    </dgm:pt>
    <dgm:pt modelId="{6E67F7FB-B12F-4A52-8228-1BAD93CEA1B5}" type="pres">
      <dgm:prSet presAssocID="{DAEB5B3A-7C28-47BA-B449-30BD240C5F43}" presName="sibTrans" presStyleLbl="sibTrans1D1" presStyleIdx="0" presStyleCnt="3"/>
      <dgm:spPr/>
    </dgm:pt>
    <dgm:pt modelId="{2FC591BA-8F3F-43BF-B675-B1414D66DDDB}" type="pres">
      <dgm:prSet presAssocID="{4BA9D009-6A20-42DC-BB6C-59C2CC706248}" presName="node" presStyleLbl="node1" presStyleIdx="1" presStyleCnt="3">
        <dgm:presLayoutVars>
          <dgm:bulletEnabled val="1"/>
        </dgm:presLayoutVars>
      </dgm:prSet>
      <dgm:spPr/>
    </dgm:pt>
    <dgm:pt modelId="{FA421BE4-7FA6-4636-8649-C6D83131A9C0}" type="pres">
      <dgm:prSet presAssocID="{4BA9D009-6A20-42DC-BB6C-59C2CC706248}" presName="spNode" presStyleCnt="0"/>
      <dgm:spPr/>
    </dgm:pt>
    <dgm:pt modelId="{8DCD79CB-1A7B-43B1-A663-3554B4B1009D}" type="pres">
      <dgm:prSet presAssocID="{96A9E08B-5443-401E-82D5-644E68230DF5}" presName="sibTrans" presStyleLbl="sibTrans1D1" presStyleIdx="1" presStyleCnt="3"/>
      <dgm:spPr/>
    </dgm:pt>
    <dgm:pt modelId="{C0E918CA-7CBD-4A36-946C-5E87FB3F8A32}" type="pres">
      <dgm:prSet presAssocID="{F0519ECB-E47F-4FD5-BDFE-AA4244E211A4}" presName="node" presStyleLbl="node1" presStyleIdx="2" presStyleCnt="3">
        <dgm:presLayoutVars>
          <dgm:bulletEnabled val="1"/>
        </dgm:presLayoutVars>
      </dgm:prSet>
      <dgm:spPr/>
    </dgm:pt>
    <dgm:pt modelId="{266D4F1B-E34D-4DF3-8E1C-EE28AF2861D2}" type="pres">
      <dgm:prSet presAssocID="{F0519ECB-E47F-4FD5-BDFE-AA4244E211A4}" presName="spNode" presStyleCnt="0"/>
      <dgm:spPr/>
    </dgm:pt>
    <dgm:pt modelId="{2819C8FB-73F6-4546-80A0-1CAB24634843}" type="pres">
      <dgm:prSet presAssocID="{2B016B96-9511-4553-99FA-CA7D48019238}" presName="sibTrans" presStyleLbl="sibTrans1D1" presStyleIdx="2" presStyleCnt="3"/>
      <dgm:spPr/>
    </dgm:pt>
  </dgm:ptLst>
  <dgm:cxnLst>
    <dgm:cxn modelId="{2E1A760D-36B2-4F52-9340-11401CB055F6}" type="presOf" srcId="{CF38ECD9-321E-4122-9A62-3E84F5FEF813}" destId="{437B329F-2C65-4F9E-841B-B026914D6C10}" srcOrd="0" destOrd="0" presId="urn:microsoft.com/office/officeart/2005/8/layout/cycle6"/>
    <dgm:cxn modelId="{2B4FEA0E-D8C4-4BC6-8DF3-FB958D861EF4}" type="presOf" srcId="{4BA9D009-6A20-42DC-BB6C-59C2CC706248}" destId="{2FC591BA-8F3F-43BF-B675-B1414D66DDDB}" srcOrd="0" destOrd="0" presId="urn:microsoft.com/office/officeart/2005/8/layout/cycle6"/>
    <dgm:cxn modelId="{42EF7227-408C-415C-9A14-4911BA82D007}" type="presOf" srcId="{DAEB5B3A-7C28-47BA-B449-30BD240C5F43}" destId="{6E67F7FB-B12F-4A52-8228-1BAD93CEA1B5}" srcOrd="0" destOrd="0" presId="urn:microsoft.com/office/officeart/2005/8/layout/cycle6"/>
    <dgm:cxn modelId="{2FC2C24A-6C2D-47F2-8E93-0CC9D7774B73}" srcId="{CF38ECD9-321E-4122-9A62-3E84F5FEF813}" destId="{F0519ECB-E47F-4FD5-BDFE-AA4244E211A4}" srcOrd="2" destOrd="0" parTransId="{215CDE6F-8CA8-40B2-9085-093920F2103B}" sibTransId="{2B016B96-9511-4553-99FA-CA7D48019238}"/>
    <dgm:cxn modelId="{35A10D7A-CAC3-4245-947B-9764EF0D3CD0}" type="presOf" srcId="{2B016B96-9511-4553-99FA-CA7D48019238}" destId="{2819C8FB-73F6-4546-80A0-1CAB24634843}" srcOrd="0" destOrd="0" presId="urn:microsoft.com/office/officeart/2005/8/layout/cycle6"/>
    <dgm:cxn modelId="{63333F9D-ABC0-4576-BF3C-4BCE591E8BFA}" srcId="{CF38ECD9-321E-4122-9A62-3E84F5FEF813}" destId="{35190B29-38B2-444C-84B5-FCDBD506FC7E}" srcOrd="0" destOrd="0" parTransId="{37B1FD1C-1C5F-4959-A08C-4B6B444C1392}" sibTransId="{DAEB5B3A-7C28-47BA-B449-30BD240C5F43}"/>
    <dgm:cxn modelId="{1952B5B6-2727-4E7F-A839-21B271490319}" type="presOf" srcId="{35190B29-38B2-444C-84B5-FCDBD506FC7E}" destId="{19546731-4F90-437F-8F25-FC4E3C89A5B1}" srcOrd="0" destOrd="0" presId="urn:microsoft.com/office/officeart/2005/8/layout/cycle6"/>
    <dgm:cxn modelId="{47234EC0-E337-4D6B-8AB0-D5B61E7CF641}" srcId="{CF38ECD9-321E-4122-9A62-3E84F5FEF813}" destId="{4BA9D009-6A20-42DC-BB6C-59C2CC706248}" srcOrd="1" destOrd="0" parTransId="{F0C18E08-818D-40C6-B2E3-FC3529FB93A3}" sibTransId="{96A9E08B-5443-401E-82D5-644E68230DF5}"/>
    <dgm:cxn modelId="{6EE27BE4-30F5-4F43-8A13-C1707127E1B7}" type="presOf" srcId="{96A9E08B-5443-401E-82D5-644E68230DF5}" destId="{8DCD79CB-1A7B-43B1-A663-3554B4B1009D}" srcOrd="0" destOrd="0" presId="urn:microsoft.com/office/officeart/2005/8/layout/cycle6"/>
    <dgm:cxn modelId="{6050A9F7-633A-4879-BD58-0749583E0AA8}" type="presOf" srcId="{F0519ECB-E47F-4FD5-BDFE-AA4244E211A4}" destId="{C0E918CA-7CBD-4A36-946C-5E87FB3F8A32}" srcOrd="0" destOrd="0" presId="urn:microsoft.com/office/officeart/2005/8/layout/cycle6"/>
    <dgm:cxn modelId="{64937270-54C5-437C-94DC-5D1EA578A425}" type="presParOf" srcId="{437B329F-2C65-4F9E-841B-B026914D6C10}" destId="{19546731-4F90-437F-8F25-FC4E3C89A5B1}" srcOrd="0" destOrd="0" presId="urn:microsoft.com/office/officeart/2005/8/layout/cycle6"/>
    <dgm:cxn modelId="{1022604A-4C2D-40C0-B74F-DEEAEAE43723}" type="presParOf" srcId="{437B329F-2C65-4F9E-841B-B026914D6C10}" destId="{797BDF80-0DCD-4156-92E7-0F6BB38360CC}" srcOrd="1" destOrd="0" presId="urn:microsoft.com/office/officeart/2005/8/layout/cycle6"/>
    <dgm:cxn modelId="{F4DF8538-EB10-46DA-84F0-D5A52C38C3B9}" type="presParOf" srcId="{437B329F-2C65-4F9E-841B-B026914D6C10}" destId="{6E67F7FB-B12F-4A52-8228-1BAD93CEA1B5}" srcOrd="2" destOrd="0" presId="urn:microsoft.com/office/officeart/2005/8/layout/cycle6"/>
    <dgm:cxn modelId="{9968CA69-1F26-402C-A0AA-D0CB9EA39BC9}" type="presParOf" srcId="{437B329F-2C65-4F9E-841B-B026914D6C10}" destId="{2FC591BA-8F3F-43BF-B675-B1414D66DDDB}" srcOrd="3" destOrd="0" presId="urn:microsoft.com/office/officeart/2005/8/layout/cycle6"/>
    <dgm:cxn modelId="{8B1919AF-1321-44A0-A1C1-5A1CBAB9B542}" type="presParOf" srcId="{437B329F-2C65-4F9E-841B-B026914D6C10}" destId="{FA421BE4-7FA6-4636-8649-C6D83131A9C0}" srcOrd="4" destOrd="0" presId="urn:microsoft.com/office/officeart/2005/8/layout/cycle6"/>
    <dgm:cxn modelId="{C4066A7B-7B08-4F48-834C-08673FEEF21D}" type="presParOf" srcId="{437B329F-2C65-4F9E-841B-B026914D6C10}" destId="{8DCD79CB-1A7B-43B1-A663-3554B4B1009D}" srcOrd="5" destOrd="0" presId="urn:microsoft.com/office/officeart/2005/8/layout/cycle6"/>
    <dgm:cxn modelId="{FE0A767E-CA2C-4F56-A87C-274C6DFCD9E9}" type="presParOf" srcId="{437B329F-2C65-4F9E-841B-B026914D6C10}" destId="{C0E918CA-7CBD-4A36-946C-5E87FB3F8A32}" srcOrd="6" destOrd="0" presId="urn:microsoft.com/office/officeart/2005/8/layout/cycle6"/>
    <dgm:cxn modelId="{3EAD8655-F901-4C47-891B-3C21CB5C15D6}" type="presParOf" srcId="{437B329F-2C65-4F9E-841B-B026914D6C10}" destId="{266D4F1B-E34D-4DF3-8E1C-EE28AF2861D2}" srcOrd="7" destOrd="0" presId="urn:microsoft.com/office/officeart/2005/8/layout/cycle6"/>
    <dgm:cxn modelId="{DF100C02-1987-4980-AA55-B2648E1022A2}" type="presParOf" srcId="{437B329F-2C65-4F9E-841B-B026914D6C10}" destId="{2819C8FB-73F6-4546-80A0-1CAB24634843}" srcOrd="8"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2E95D5-3701-4926-934C-F36F7464B8E1}" type="doc">
      <dgm:prSet loTypeId="urn:microsoft.com/office/officeart/2005/8/layout/venn3" loCatId="relationship" qsTypeId="urn:microsoft.com/office/officeart/2005/8/quickstyle/simple1" qsCatId="simple" csTypeId="urn:microsoft.com/office/officeart/2005/8/colors/colorful2" csCatId="colorful" phldr="1"/>
      <dgm:spPr/>
      <dgm:t>
        <a:bodyPr/>
        <a:lstStyle/>
        <a:p>
          <a:endParaRPr lang="en-US"/>
        </a:p>
      </dgm:t>
    </dgm:pt>
    <dgm:pt modelId="{F5388F95-5054-4D2C-BCB1-5CACC2ADA24D}">
      <dgm:prSet phldrT="[Text]" phldr="0"/>
      <dgm:spPr/>
      <dgm:t>
        <a:bodyPr/>
        <a:lstStyle/>
        <a:p>
          <a:pPr rtl="0"/>
          <a:r>
            <a:rPr lang="en-US" b="1"/>
            <a:t>New entrant capabilities</a:t>
          </a:r>
        </a:p>
      </dgm:t>
    </dgm:pt>
    <dgm:pt modelId="{D53E480F-4D16-4C77-8EF0-3C8A130CFA9E}" type="parTrans" cxnId="{FB123B6F-D0FA-4922-AA54-B063F4D6B743}">
      <dgm:prSet/>
      <dgm:spPr/>
      <dgm:t>
        <a:bodyPr/>
        <a:lstStyle/>
        <a:p>
          <a:endParaRPr lang="en-US"/>
        </a:p>
      </dgm:t>
    </dgm:pt>
    <dgm:pt modelId="{0C969C26-C6E8-46AF-AB32-58F5F9620823}" type="sibTrans" cxnId="{FB123B6F-D0FA-4922-AA54-B063F4D6B743}">
      <dgm:prSet/>
      <dgm:spPr/>
      <dgm:t>
        <a:bodyPr/>
        <a:lstStyle/>
        <a:p>
          <a:endParaRPr lang="en-US"/>
        </a:p>
      </dgm:t>
    </dgm:pt>
    <dgm:pt modelId="{7B2F41F3-3D77-4123-9E4C-EAFFEC63621F}">
      <dgm:prSet phldrT="[Text]" phldr="0"/>
      <dgm:spPr/>
      <dgm:t>
        <a:bodyPr/>
        <a:lstStyle/>
        <a:p>
          <a:pPr rtl="0"/>
          <a:r>
            <a:rPr lang="en-US" b="1"/>
            <a:t>Incumbent capabilities and limitations</a:t>
          </a:r>
        </a:p>
      </dgm:t>
    </dgm:pt>
    <dgm:pt modelId="{30393049-B2D9-4255-8B7D-BB7B6237CCF6}" type="parTrans" cxnId="{E7F686FD-C081-4CBF-A5C1-2AFF7EF8F3A0}">
      <dgm:prSet/>
      <dgm:spPr/>
      <dgm:t>
        <a:bodyPr/>
        <a:lstStyle/>
        <a:p>
          <a:endParaRPr lang="en-US"/>
        </a:p>
      </dgm:t>
    </dgm:pt>
    <dgm:pt modelId="{95ACFFEC-E096-4BBF-AC82-D35C69343583}" type="sibTrans" cxnId="{E7F686FD-C081-4CBF-A5C1-2AFF7EF8F3A0}">
      <dgm:prSet/>
      <dgm:spPr/>
      <dgm:t>
        <a:bodyPr/>
        <a:lstStyle/>
        <a:p>
          <a:endParaRPr lang="en-US"/>
        </a:p>
      </dgm:t>
    </dgm:pt>
    <dgm:pt modelId="{75AED3B8-C23A-4A2F-AE92-F9E0510126B6}">
      <dgm:prSet phldrT="[Text]" phldr="0"/>
      <dgm:spPr/>
      <dgm:t>
        <a:bodyPr/>
        <a:lstStyle/>
        <a:p>
          <a:pPr rtl="0"/>
          <a:r>
            <a:rPr lang="en-US" b="1"/>
            <a:t>Frequency and time coordination capabilities</a:t>
          </a:r>
        </a:p>
      </dgm:t>
    </dgm:pt>
    <dgm:pt modelId="{E4898083-893B-4CCA-BEA0-4EA1DE0942C7}" type="parTrans" cxnId="{D163D536-6C7E-4A7A-AEB2-4C1ACDCC151A}">
      <dgm:prSet/>
      <dgm:spPr/>
      <dgm:t>
        <a:bodyPr/>
        <a:lstStyle/>
        <a:p>
          <a:endParaRPr lang="en-US"/>
        </a:p>
      </dgm:t>
    </dgm:pt>
    <dgm:pt modelId="{CE359A73-1A5D-4E67-8EAD-A6A15EB996D0}" type="sibTrans" cxnId="{D163D536-6C7E-4A7A-AEB2-4C1ACDCC151A}">
      <dgm:prSet/>
      <dgm:spPr/>
      <dgm:t>
        <a:bodyPr/>
        <a:lstStyle/>
        <a:p>
          <a:endParaRPr lang="en-US"/>
        </a:p>
      </dgm:t>
    </dgm:pt>
    <dgm:pt modelId="{2536062E-EA3B-4EC1-B959-48F772C6928C}">
      <dgm:prSet phldrT="[Text]" phldr="0"/>
      <dgm:spPr/>
      <dgm:t>
        <a:bodyPr/>
        <a:lstStyle/>
        <a:p>
          <a:pPr rtl="0"/>
          <a:r>
            <a:rPr lang="en-US" b="1"/>
            <a:t>Interference reporting mechanisms</a:t>
          </a:r>
        </a:p>
      </dgm:t>
    </dgm:pt>
    <dgm:pt modelId="{5CEB2335-00F8-4DED-A0E5-0FCFA88E0EEF}" type="parTrans" cxnId="{E9CABB3A-F729-46CC-A1ED-674EE04633F5}">
      <dgm:prSet/>
      <dgm:spPr/>
      <dgm:t>
        <a:bodyPr/>
        <a:lstStyle/>
        <a:p>
          <a:endParaRPr lang="en-US"/>
        </a:p>
      </dgm:t>
    </dgm:pt>
    <dgm:pt modelId="{AC57C3EC-4DC9-41C6-A605-96764175D02C}" type="sibTrans" cxnId="{E9CABB3A-F729-46CC-A1ED-674EE04633F5}">
      <dgm:prSet/>
      <dgm:spPr/>
      <dgm:t>
        <a:bodyPr/>
        <a:lstStyle/>
        <a:p>
          <a:endParaRPr lang="en-US"/>
        </a:p>
      </dgm:t>
    </dgm:pt>
    <dgm:pt modelId="{C15308FB-5EC5-4450-9309-6CA403F8D2DA}" type="pres">
      <dgm:prSet presAssocID="{742E95D5-3701-4926-934C-F36F7464B8E1}" presName="Name0" presStyleCnt="0">
        <dgm:presLayoutVars>
          <dgm:dir/>
          <dgm:resizeHandles val="exact"/>
        </dgm:presLayoutVars>
      </dgm:prSet>
      <dgm:spPr/>
    </dgm:pt>
    <dgm:pt modelId="{EB5DF2F2-4DE0-4D95-8A4F-CFEDD02CEB9E}" type="pres">
      <dgm:prSet presAssocID="{F5388F95-5054-4D2C-BCB1-5CACC2ADA24D}" presName="Name5" presStyleLbl="vennNode1" presStyleIdx="0" presStyleCnt="4">
        <dgm:presLayoutVars>
          <dgm:bulletEnabled val="1"/>
        </dgm:presLayoutVars>
      </dgm:prSet>
      <dgm:spPr/>
    </dgm:pt>
    <dgm:pt modelId="{5D36DC0A-C657-4E94-9083-9583086AD2CA}" type="pres">
      <dgm:prSet presAssocID="{0C969C26-C6E8-46AF-AB32-58F5F9620823}" presName="space" presStyleCnt="0"/>
      <dgm:spPr/>
    </dgm:pt>
    <dgm:pt modelId="{6852D7CE-4020-47F9-9151-DE9636A3F942}" type="pres">
      <dgm:prSet presAssocID="{7B2F41F3-3D77-4123-9E4C-EAFFEC63621F}" presName="Name5" presStyleLbl="vennNode1" presStyleIdx="1" presStyleCnt="4">
        <dgm:presLayoutVars>
          <dgm:bulletEnabled val="1"/>
        </dgm:presLayoutVars>
      </dgm:prSet>
      <dgm:spPr/>
    </dgm:pt>
    <dgm:pt modelId="{8F8CF19C-9CA7-4F35-BAD8-415C8C5405E0}" type="pres">
      <dgm:prSet presAssocID="{95ACFFEC-E096-4BBF-AC82-D35C69343583}" presName="space" presStyleCnt="0"/>
      <dgm:spPr/>
    </dgm:pt>
    <dgm:pt modelId="{F5E39D03-19A6-4A51-86CA-8C08D5C71797}" type="pres">
      <dgm:prSet presAssocID="{75AED3B8-C23A-4A2F-AE92-F9E0510126B6}" presName="Name5" presStyleLbl="vennNode1" presStyleIdx="2" presStyleCnt="4">
        <dgm:presLayoutVars>
          <dgm:bulletEnabled val="1"/>
        </dgm:presLayoutVars>
      </dgm:prSet>
      <dgm:spPr/>
    </dgm:pt>
    <dgm:pt modelId="{3F06F098-474B-4F77-8154-864C18FBFDF8}" type="pres">
      <dgm:prSet presAssocID="{CE359A73-1A5D-4E67-8EAD-A6A15EB996D0}" presName="space" presStyleCnt="0"/>
      <dgm:spPr/>
    </dgm:pt>
    <dgm:pt modelId="{E8843DAD-A9F5-4ABF-B4CD-06871C35C180}" type="pres">
      <dgm:prSet presAssocID="{2536062E-EA3B-4EC1-B959-48F772C6928C}" presName="Name5" presStyleLbl="vennNode1" presStyleIdx="3" presStyleCnt="4">
        <dgm:presLayoutVars>
          <dgm:bulletEnabled val="1"/>
        </dgm:presLayoutVars>
      </dgm:prSet>
      <dgm:spPr/>
    </dgm:pt>
  </dgm:ptLst>
  <dgm:cxnLst>
    <dgm:cxn modelId="{60B70F2B-EBCF-45ED-9ED1-B7DB2D271A8F}" type="presOf" srcId="{7B2F41F3-3D77-4123-9E4C-EAFFEC63621F}" destId="{6852D7CE-4020-47F9-9151-DE9636A3F942}" srcOrd="0" destOrd="0" presId="urn:microsoft.com/office/officeart/2005/8/layout/venn3"/>
    <dgm:cxn modelId="{D163D536-6C7E-4A7A-AEB2-4C1ACDCC151A}" srcId="{742E95D5-3701-4926-934C-F36F7464B8E1}" destId="{75AED3B8-C23A-4A2F-AE92-F9E0510126B6}" srcOrd="2" destOrd="0" parTransId="{E4898083-893B-4CCA-BEA0-4EA1DE0942C7}" sibTransId="{CE359A73-1A5D-4E67-8EAD-A6A15EB996D0}"/>
    <dgm:cxn modelId="{E9CABB3A-F729-46CC-A1ED-674EE04633F5}" srcId="{742E95D5-3701-4926-934C-F36F7464B8E1}" destId="{2536062E-EA3B-4EC1-B959-48F772C6928C}" srcOrd="3" destOrd="0" parTransId="{5CEB2335-00F8-4DED-A0E5-0FCFA88E0EEF}" sibTransId="{AC57C3EC-4DC9-41C6-A605-96764175D02C}"/>
    <dgm:cxn modelId="{FF6B1042-D35F-4E66-9A2B-0417719CC937}" type="presOf" srcId="{F5388F95-5054-4D2C-BCB1-5CACC2ADA24D}" destId="{EB5DF2F2-4DE0-4D95-8A4F-CFEDD02CEB9E}" srcOrd="0" destOrd="0" presId="urn:microsoft.com/office/officeart/2005/8/layout/venn3"/>
    <dgm:cxn modelId="{868BEF47-6BA4-484E-8C60-0BC20C838A0D}" type="presOf" srcId="{2536062E-EA3B-4EC1-B959-48F772C6928C}" destId="{E8843DAD-A9F5-4ABF-B4CD-06871C35C180}" srcOrd="0" destOrd="0" presId="urn:microsoft.com/office/officeart/2005/8/layout/venn3"/>
    <dgm:cxn modelId="{FB123B6F-D0FA-4922-AA54-B063F4D6B743}" srcId="{742E95D5-3701-4926-934C-F36F7464B8E1}" destId="{F5388F95-5054-4D2C-BCB1-5CACC2ADA24D}" srcOrd="0" destOrd="0" parTransId="{D53E480F-4D16-4C77-8EF0-3C8A130CFA9E}" sibTransId="{0C969C26-C6E8-46AF-AB32-58F5F9620823}"/>
    <dgm:cxn modelId="{7087FFC2-D48F-446B-A376-C9D695968F6A}" type="presOf" srcId="{75AED3B8-C23A-4A2F-AE92-F9E0510126B6}" destId="{F5E39D03-19A6-4A51-86CA-8C08D5C71797}" srcOrd="0" destOrd="0" presId="urn:microsoft.com/office/officeart/2005/8/layout/venn3"/>
    <dgm:cxn modelId="{08462AC6-7375-4383-AFB1-E142DABF926C}" type="presOf" srcId="{742E95D5-3701-4926-934C-F36F7464B8E1}" destId="{C15308FB-5EC5-4450-9309-6CA403F8D2DA}" srcOrd="0" destOrd="0" presId="urn:microsoft.com/office/officeart/2005/8/layout/venn3"/>
    <dgm:cxn modelId="{E7F686FD-C081-4CBF-A5C1-2AFF7EF8F3A0}" srcId="{742E95D5-3701-4926-934C-F36F7464B8E1}" destId="{7B2F41F3-3D77-4123-9E4C-EAFFEC63621F}" srcOrd="1" destOrd="0" parTransId="{30393049-B2D9-4255-8B7D-BB7B6237CCF6}" sibTransId="{95ACFFEC-E096-4BBF-AC82-D35C69343583}"/>
    <dgm:cxn modelId="{16E25F45-B991-434E-9A70-805ED1591AC0}" type="presParOf" srcId="{C15308FB-5EC5-4450-9309-6CA403F8D2DA}" destId="{EB5DF2F2-4DE0-4D95-8A4F-CFEDD02CEB9E}" srcOrd="0" destOrd="0" presId="urn:microsoft.com/office/officeart/2005/8/layout/venn3"/>
    <dgm:cxn modelId="{BCF397E5-4E33-459B-BF88-3A14CFBC5FE5}" type="presParOf" srcId="{C15308FB-5EC5-4450-9309-6CA403F8D2DA}" destId="{5D36DC0A-C657-4E94-9083-9583086AD2CA}" srcOrd="1" destOrd="0" presId="urn:microsoft.com/office/officeart/2005/8/layout/venn3"/>
    <dgm:cxn modelId="{C48F3C60-5166-4DA8-A908-B6DD2598C68E}" type="presParOf" srcId="{C15308FB-5EC5-4450-9309-6CA403F8D2DA}" destId="{6852D7CE-4020-47F9-9151-DE9636A3F942}" srcOrd="2" destOrd="0" presId="urn:microsoft.com/office/officeart/2005/8/layout/venn3"/>
    <dgm:cxn modelId="{588C529B-FE9E-49F5-9DD5-6DAE25ECCA49}" type="presParOf" srcId="{C15308FB-5EC5-4450-9309-6CA403F8D2DA}" destId="{8F8CF19C-9CA7-4F35-BAD8-415C8C5405E0}" srcOrd="3" destOrd="0" presId="urn:microsoft.com/office/officeart/2005/8/layout/venn3"/>
    <dgm:cxn modelId="{AAB0D2A0-BEF0-4F31-8976-27600502D082}" type="presParOf" srcId="{C15308FB-5EC5-4450-9309-6CA403F8D2DA}" destId="{F5E39D03-19A6-4A51-86CA-8C08D5C71797}" srcOrd="4" destOrd="0" presId="urn:microsoft.com/office/officeart/2005/8/layout/venn3"/>
    <dgm:cxn modelId="{A0CE59C3-E5A5-43C2-AFE0-1EBE6DC91C00}" type="presParOf" srcId="{C15308FB-5EC5-4450-9309-6CA403F8D2DA}" destId="{3F06F098-474B-4F77-8154-864C18FBFDF8}" srcOrd="5" destOrd="0" presId="urn:microsoft.com/office/officeart/2005/8/layout/venn3"/>
    <dgm:cxn modelId="{9AB66D39-BFB3-4ADD-9222-12F7AD385626}" type="presParOf" srcId="{C15308FB-5EC5-4450-9309-6CA403F8D2DA}" destId="{E8843DAD-A9F5-4ABF-B4CD-06871C35C180}" srcOrd="6"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46731-4F90-437F-8F25-FC4E3C89A5B1}">
      <dsp:nvSpPr>
        <dsp:cNvPr id="0" name=""/>
        <dsp:cNvSpPr/>
      </dsp:nvSpPr>
      <dsp:spPr>
        <a:xfrm>
          <a:off x="1893276" y="1430"/>
          <a:ext cx="2457296" cy="1597242"/>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Aptos"/>
            </a:rPr>
            <a:t>Requirements: ITU</a:t>
          </a:r>
          <a:endParaRPr lang="en-US" sz="1800" b="1" kern="1200"/>
        </a:p>
      </dsp:txBody>
      <dsp:txXfrm>
        <a:off x="1971247" y="79401"/>
        <a:ext cx="2301354" cy="1441300"/>
      </dsp:txXfrm>
    </dsp:sp>
    <dsp:sp modelId="{6E67F7FB-B12F-4A52-8228-1BAD93CEA1B5}">
      <dsp:nvSpPr>
        <dsp:cNvPr id="0" name=""/>
        <dsp:cNvSpPr/>
      </dsp:nvSpPr>
      <dsp:spPr>
        <a:xfrm>
          <a:off x="992472" y="800052"/>
          <a:ext cx="4258905" cy="4258905"/>
        </a:xfrm>
        <a:custGeom>
          <a:avLst/>
          <a:gdLst/>
          <a:ahLst/>
          <a:cxnLst/>
          <a:rect l="0" t="0" r="0" b="0"/>
          <a:pathLst>
            <a:path>
              <a:moveTo>
                <a:pt x="3375935" y="402939"/>
              </a:moveTo>
              <a:arcTo wR="2129452" hR="2129452" stAng="18349679" swAng="3645661"/>
            </a:path>
          </a:pathLst>
        </a:custGeom>
        <a:noFill/>
        <a:ln w="1270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FC591BA-8F3F-43BF-B675-B1414D66DDDB}">
      <dsp:nvSpPr>
        <dsp:cNvPr id="0" name=""/>
        <dsp:cNvSpPr/>
      </dsp:nvSpPr>
      <dsp:spPr>
        <a:xfrm>
          <a:off x="3737436" y="3195609"/>
          <a:ext cx="2457296" cy="1597242"/>
        </a:xfrm>
        <a:prstGeom prst="roundRect">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Aptos"/>
            </a:rPr>
            <a:t>Specification: 3GPP (3rd Generation Partnership Project)</a:t>
          </a:r>
        </a:p>
      </dsp:txBody>
      <dsp:txXfrm>
        <a:off x="3815407" y="3273580"/>
        <a:ext cx="2301354" cy="1441300"/>
      </dsp:txXfrm>
    </dsp:sp>
    <dsp:sp modelId="{8DCD79CB-1A7B-43B1-A663-3554B4B1009D}">
      <dsp:nvSpPr>
        <dsp:cNvPr id="0" name=""/>
        <dsp:cNvSpPr/>
      </dsp:nvSpPr>
      <dsp:spPr>
        <a:xfrm>
          <a:off x="992472" y="800052"/>
          <a:ext cx="4258905" cy="4258905"/>
        </a:xfrm>
        <a:custGeom>
          <a:avLst/>
          <a:gdLst/>
          <a:ahLst/>
          <a:cxnLst/>
          <a:rect l="0" t="0" r="0" b="0"/>
          <a:pathLst>
            <a:path>
              <a:moveTo>
                <a:pt x="3142143" y="4002692"/>
              </a:moveTo>
              <a:arcTo wR="2129452" hR="2129452" stAng="3696235" swAng="3407530"/>
            </a:path>
          </a:pathLst>
        </a:custGeom>
        <a:noFill/>
        <a:ln w="12700" cap="flat" cmpd="sng" algn="ctr">
          <a:solidFill>
            <a:schemeClr val="accent3">
              <a:hueOff val="2058582"/>
              <a:satOff val="12356"/>
              <a:lumOff val="9413"/>
              <a:alphaOff val="0"/>
            </a:schemeClr>
          </a:solidFill>
          <a:prstDash val="solid"/>
          <a:miter lim="800000"/>
        </a:ln>
        <a:effectLst/>
      </dsp:spPr>
      <dsp:style>
        <a:lnRef idx="1">
          <a:scrgbClr r="0" g="0" b="0"/>
        </a:lnRef>
        <a:fillRef idx="0">
          <a:scrgbClr r="0" g="0" b="0"/>
        </a:fillRef>
        <a:effectRef idx="0">
          <a:scrgbClr r="0" g="0" b="0"/>
        </a:effectRef>
        <a:fontRef idx="minor"/>
      </dsp:style>
    </dsp:sp>
    <dsp:sp modelId="{C0E918CA-7CBD-4A36-946C-5E87FB3F8A32}">
      <dsp:nvSpPr>
        <dsp:cNvPr id="0" name=""/>
        <dsp:cNvSpPr/>
      </dsp:nvSpPr>
      <dsp:spPr>
        <a:xfrm>
          <a:off x="49116" y="3195609"/>
          <a:ext cx="2457296" cy="1597242"/>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Aptos"/>
            </a:rPr>
            <a:t>Technology component: Global research community </a:t>
          </a:r>
        </a:p>
      </dsp:txBody>
      <dsp:txXfrm>
        <a:off x="127087" y="3273580"/>
        <a:ext cx="2301354" cy="1441300"/>
      </dsp:txXfrm>
    </dsp:sp>
    <dsp:sp modelId="{2819C8FB-73F6-4546-80A0-1CAB24634843}">
      <dsp:nvSpPr>
        <dsp:cNvPr id="0" name=""/>
        <dsp:cNvSpPr/>
      </dsp:nvSpPr>
      <dsp:spPr>
        <a:xfrm>
          <a:off x="992472" y="800052"/>
          <a:ext cx="4258905" cy="4258905"/>
        </a:xfrm>
        <a:custGeom>
          <a:avLst/>
          <a:gdLst/>
          <a:ahLst/>
          <a:cxnLst/>
          <a:rect l="0" t="0" r="0" b="0"/>
          <a:pathLst>
            <a:path>
              <a:moveTo>
                <a:pt x="14065" y="2373799"/>
              </a:moveTo>
              <a:arcTo wR="2129452" hR="2129452" stAng="10404660" swAng="3645661"/>
            </a:path>
          </a:pathLst>
        </a:custGeom>
        <a:noFill/>
        <a:ln w="12700" cap="flat" cmpd="sng" algn="ctr">
          <a:solidFill>
            <a:schemeClr val="accent3">
              <a:hueOff val="4117163"/>
              <a:satOff val="24712"/>
              <a:lumOff val="1882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DF2F2-4DE0-4D95-8A4F-CFEDD02CEB9E}">
      <dsp:nvSpPr>
        <dsp:cNvPr id="0" name=""/>
        <dsp:cNvSpPr/>
      </dsp:nvSpPr>
      <dsp:spPr>
        <a:xfrm>
          <a:off x="2852" y="996489"/>
          <a:ext cx="2862047" cy="2862047"/>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7508" tIns="27940" rIns="157508" bIns="27940" numCol="1" spcCol="1270" anchor="ctr" anchorCtr="0">
          <a:noAutofit/>
        </a:bodyPr>
        <a:lstStyle/>
        <a:p>
          <a:pPr marL="0" lvl="0" indent="0" algn="ctr" defTabSz="977900" rtl="0">
            <a:lnSpc>
              <a:spcPct val="90000"/>
            </a:lnSpc>
            <a:spcBef>
              <a:spcPct val="0"/>
            </a:spcBef>
            <a:spcAft>
              <a:spcPct val="35000"/>
            </a:spcAft>
            <a:buNone/>
          </a:pPr>
          <a:r>
            <a:rPr lang="en-US" sz="2200" b="1" kern="1200"/>
            <a:t>New entrant capabilities</a:t>
          </a:r>
        </a:p>
      </dsp:txBody>
      <dsp:txXfrm>
        <a:off x="421989" y="1415626"/>
        <a:ext cx="2023773" cy="2023773"/>
      </dsp:txXfrm>
    </dsp:sp>
    <dsp:sp modelId="{6852D7CE-4020-47F9-9151-DE9636A3F942}">
      <dsp:nvSpPr>
        <dsp:cNvPr id="0" name=""/>
        <dsp:cNvSpPr/>
      </dsp:nvSpPr>
      <dsp:spPr>
        <a:xfrm>
          <a:off x="2292490" y="996489"/>
          <a:ext cx="2862047" cy="2862047"/>
        </a:xfrm>
        <a:prstGeom prst="ellipse">
          <a:avLst/>
        </a:prstGeom>
        <a:solidFill>
          <a:schemeClr val="accent2">
            <a:alpha val="50000"/>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7508" tIns="27940" rIns="157508" bIns="27940" numCol="1" spcCol="1270" anchor="ctr" anchorCtr="0">
          <a:noAutofit/>
        </a:bodyPr>
        <a:lstStyle/>
        <a:p>
          <a:pPr marL="0" lvl="0" indent="0" algn="ctr" defTabSz="977900" rtl="0">
            <a:lnSpc>
              <a:spcPct val="90000"/>
            </a:lnSpc>
            <a:spcBef>
              <a:spcPct val="0"/>
            </a:spcBef>
            <a:spcAft>
              <a:spcPct val="35000"/>
            </a:spcAft>
            <a:buNone/>
          </a:pPr>
          <a:r>
            <a:rPr lang="en-US" sz="2200" b="1" kern="1200"/>
            <a:t>Incumbent capabilities and limitations</a:t>
          </a:r>
        </a:p>
      </dsp:txBody>
      <dsp:txXfrm>
        <a:off x="2711627" y="1415626"/>
        <a:ext cx="2023773" cy="2023773"/>
      </dsp:txXfrm>
    </dsp:sp>
    <dsp:sp modelId="{F5E39D03-19A6-4A51-86CA-8C08D5C71797}">
      <dsp:nvSpPr>
        <dsp:cNvPr id="0" name=""/>
        <dsp:cNvSpPr/>
      </dsp:nvSpPr>
      <dsp:spPr>
        <a:xfrm>
          <a:off x="4582127" y="996489"/>
          <a:ext cx="2862047" cy="2862047"/>
        </a:xfrm>
        <a:prstGeom prst="ellipse">
          <a:avLst/>
        </a:prstGeom>
        <a:solidFill>
          <a:schemeClr val="accent2">
            <a:alpha val="50000"/>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7508" tIns="27940" rIns="157508" bIns="27940" numCol="1" spcCol="1270" anchor="ctr" anchorCtr="0">
          <a:noAutofit/>
        </a:bodyPr>
        <a:lstStyle/>
        <a:p>
          <a:pPr marL="0" lvl="0" indent="0" algn="ctr" defTabSz="977900" rtl="0">
            <a:lnSpc>
              <a:spcPct val="90000"/>
            </a:lnSpc>
            <a:spcBef>
              <a:spcPct val="0"/>
            </a:spcBef>
            <a:spcAft>
              <a:spcPct val="35000"/>
            </a:spcAft>
            <a:buNone/>
          </a:pPr>
          <a:r>
            <a:rPr lang="en-US" sz="2200" b="1" kern="1200"/>
            <a:t>Frequency and time coordination capabilities</a:t>
          </a:r>
        </a:p>
      </dsp:txBody>
      <dsp:txXfrm>
        <a:off x="5001264" y="1415626"/>
        <a:ext cx="2023773" cy="2023773"/>
      </dsp:txXfrm>
    </dsp:sp>
    <dsp:sp modelId="{E8843DAD-A9F5-4ABF-B4CD-06871C35C180}">
      <dsp:nvSpPr>
        <dsp:cNvPr id="0" name=""/>
        <dsp:cNvSpPr/>
      </dsp:nvSpPr>
      <dsp:spPr>
        <a:xfrm>
          <a:off x="6871765" y="996489"/>
          <a:ext cx="2862047" cy="2862047"/>
        </a:xfrm>
        <a:prstGeom prst="ellipse">
          <a:avLst/>
        </a:prstGeom>
        <a:solidFill>
          <a:schemeClr val="accent2">
            <a:alpha val="50000"/>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7508" tIns="27940" rIns="157508" bIns="27940" numCol="1" spcCol="1270" anchor="ctr" anchorCtr="0">
          <a:noAutofit/>
        </a:bodyPr>
        <a:lstStyle/>
        <a:p>
          <a:pPr marL="0" lvl="0" indent="0" algn="ctr" defTabSz="977900" rtl="0">
            <a:lnSpc>
              <a:spcPct val="90000"/>
            </a:lnSpc>
            <a:spcBef>
              <a:spcPct val="0"/>
            </a:spcBef>
            <a:spcAft>
              <a:spcPct val="35000"/>
            </a:spcAft>
            <a:buNone/>
          </a:pPr>
          <a:r>
            <a:rPr lang="en-US" sz="2200" b="1" kern="1200"/>
            <a:t>Interference reporting mechanisms</a:t>
          </a:r>
        </a:p>
      </dsp:txBody>
      <dsp:txXfrm>
        <a:off x="7290902" y="1415626"/>
        <a:ext cx="2023773" cy="2023773"/>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6:42.550"/>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3.067"/>
    </inkml:context>
    <inkml:brush xml:id="br0">
      <inkml:brushProperty name="width" value="0.025" units="cm"/>
      <inkml:brushProperty name="height" value="0.025" units="cm"/>
    </inkml:brush>
  </inkml:definitions>
  <inkml:trace contextRef="#ctx0" brushRef="#br0">0 32 29655,'0'-6'136,"0"1"-91,0 5-90,0 0 17,0-4 56,0 3-19,0-4 1,0 4 5,0-3 19,0 3-34,0-3 0,0 4 0,0 0 0,0 4 11,0 3 0,0-1 1,0 1-12,0 1 0,0-2 0,0 1 0,0 1 0,0 1 0,0 2 0,0-1 0,0-3 0,0 0 0,0 1 0,0 1 0,0 2 0,0-1 0,0 0 0,0 1 17,0-1 0,0-3-17,0 0 0,0-3 0,0 3 0,0 0 0,0 0 0,0-1 0,0-3 0,0 3 0,0-3 0,0-2 0,0 4 0,0-1 0,0-1 0,0 4 0,0-5 0,0 4 0,0-3 0,0-2 0,0 9 0,0-8 0,0 5 0,0 0 0,0 3 0,0-3 0,0 0 0,0-3 0,0 3 0,0-4 0,0 4 0,0 0 0,0 3 0,0 1 0,0-4 0,0 0 0,0-4 0,0 4 0,0-3 0,0 3 0,0 0 0,0 3 0,0-3 0,0 0 0,0-4 0,0 4 0,0-3 0,0 3 0,0 0 0,0 3 0,0 0 0,0-3 0,0 0 0,0-3 0,0 3 0,0 0 0,0 3 0,0-3 0,0 0 0,0-5 0,0 8 0,0-5 0,0 6 0,0-4 0,0 0 0,0 0 0,0 3 0,0 0 0,0 1 0,0-1 0,0 1 0,0-4 0,0 0 0,0 0 0,0 3 0,0-3 0,0 0 1,0 0 0,0 3 0,0-3 0,0 0 1,0 0 0,0 3 1,0-3 0,0 0 0,0-3 4,0 3-3,0 0 0,0 3 6,0 1 0,0-6-6,0 5 1,0-8 0,0 5 0,0-4 2,0 4-10,0-4-1,0 6 0,0-7-6,0 5 3,0-5 1,0 4 0,0-2 0,0-2-7,0 5 2,0-5-1,0 8 3,0-5 6,0 6 0,0-4 1,0 0 1,0-4 0,0 4 1,0-5 0,0 8 0,0-9 0,0 8 0,0-8 0,0 4 0,0-4 0,0 2 0,0-1 0,0 2 0,0-4 0,0 1 0,0 3 0,0-3 0,0 4 0,0-1 0,0-3 0,0 4 0,0-5-64,0 5 64,0-4 0,0 4 0,0-5 0,0-28 0,0-7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7.066"/>
    </inkml:context>
    <inkml:brush xml:id="br0">
      <inkml:brushProperty name="width" value="0.025" units="cm"/>
      <inkml:brushProperty name="height" value="0.025" units="cm"/>
    </inkml:brush>
  </inkml:definitions>
  <inkml:trace contextRef="#ctx0" brushRef="#br0">0 0 29442,'0'6'332,"0"-1"-222,0-1-54,0-2-40,0 2 1,0-3 5,0 3-14,0-3 0,0 5 4,0-3 29,0-2 1,0 5-42,0-2 0,0-3 0,0 5 0,0-3 0,0-2 0,0 5 0,0-2 0,0-3 0,0 3 0,0 1 0,0-4 0,0 5 0,0-3 0,0-1 0,0 2 0,0-4-83,0 0 0,0 5 83,0-4 0,0 4 0,0-38 0,0-7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23.492"/>
    </inkml:context>
    <inkml:brush xml:id="br0">
      <inkml:brushProperty name="width" value="0.025" units="cm"/>
      <inkml:brushProperty name="height" value="0.025" units="cm"/>
    </inkml:brush>
  </inkml:definitions>
  <inkml:trace contextRef="#ctx0" brushRef="#br0">1 95 29977,'0'-6'1190,"0"0"-794,0 3-297,0 1 1,0-3 19,0 1-80,0 3 1,0-5 17,0 3-36,0 2 0,0-5 277,0 2-298,0 3 0,0-3 0,0 4-298,0 0 1,0-5 297,0-1 0,0-1 0,0 0 0,0 5 0,0-3 0,0 4 0,0-2 0,0 2 148,0-4 1,0 6 0,0 3 0,0 1-149,0 6 0,0-4 0,0 0 0,0 1 0,0-2 0,0 0 0,0 1 0,0 4 0,0-1 0,0 1 0,0-1 0,0-3 0,0 0 0,0 1 0,0 1 0,0 2 0,0-1 0,0 1 0,0-1 0,0 0 0,0-3 0,0 0 0,0-3 0,0 3 0,0-4 0,0 4 0,0-3 0,0 3 0,0-4 0,0 4 0,0-3 0,0 2 0,0-2 0,0 3 0,0-4 0,0 4 0,0 1 0,0-2 0,0 1 0,0-3 0,0 3 0,0-4 0,0 4 0,0-4 0,0 4 0,0-3 0,0 3 0,0-4 0,0 4 0,0-4 0,0 2 0,0-1 0,0-2 2,0 5 1,0-5 1,0 8 1,0-5-2,0 6 0,0-1 0,0 1 0,0-4 1,0 0 0,0-4 0,0 4 0,0 0-2,0 3 1,0-3 0,0 0 0,0 1 1,0-2-1,0 1 0,0 0 0,0 3 0,0 1-2,0-1 1,0-3 0,0 0 0,0 1 1,0-2-1,0 1 1,0 0-1,0 3 0,0-3 0,0 0 0,0 0 0,0 4 0,0-4-1,0 0 1,0-1-1,0 5 1,0-4 0,0 0 0,0-4-1,0 4 0,0-3 1,0 3 0,0 1 0,0-3 0,0 2 0,0 0 0,0 4 1,0-4-1,0 0 1,0-4 2,0 4-2,0 0 0,0 0 0,0 0 1,0-4-1,0 4 1,0-3 3,0 3-3,0-5 0,0 4-1,0-3 1,0 0 5,0 4-5,0-5 0,0 4 4,0-3-4,0-2 1,0 5 3,0-2-4,0-3 0,0 5 0,0-3 0,0-1 0,0 5 0,0-3 0,0 3 0,0-4 3,0 4-4,0-5 1,0 4-1,0-2 0,0-2 0,0 5 1,0-4-1,0 4 0,0-3 0,0 3 0,0-4 0,0 4 0,0-3 0,0 3 0,0-4 3,0 4-1,0-5 0,0 8-1,0-5 1,0 1-4,0 3 1,0-6 1,0 4 0,0-5-2,0 3 0,0-4 0,0 2-1,0-2 1,0 5 0,0-2-1,0-3 0,0 4 0,0-4 0,0 2 0,0-2 0,0 5 0,0-2 0,0-3 0,0 3 0,0-2 0,0 1 0,0-2 0,0 5 0,0-3 0,0-1 0,0 3 0,0-1 0,0-3 0,0 4 0,0-5-382,0 4 382,0-3 0,0 4 0,0-5-383,0 0 1,0-5 382,0 4 0,0-50 0,0-7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39.713"/>
    </inkml:context>
    <inkml:brush xml:id="br0">
      <inkml:brushProperty name="width" value="0.025" units="cm"/>
      <inkml:brushProperty name="height" value="0.025" units="cm"/>
    </inkml:brush>
  </inkml:definitions>
  <inkml:trace contextRef="#ctx0" brushRef="#br0">1 42 30374,'0'-10'-1166,"0"4"778,0 1 193,0 5 545,0 0-117,0 5-399,0-4 41,0 4-167,0-5 584,0 0-1,0-5-291,0 4-146,0-4 1,0 4-147,0-2 292,0 2 0,0-4 0,0 5 0,0-1-291,0-3-1,0 3 292,0-3 0,0 4 146,0 0 0,0 4-146,0 3 0,0-1 0,0 1 0,0 0 0,0 3 0,0 1 0,0-1 0,0 1 0,0-1 0,0 0 0,0 1 0,0-1 0,0 1 0,0-1 0,0 0 0,0 1 0,0-1 0,0 1 0,0-1-98,0 1 1,0-4 0,0-1 97,0 3 0,0-4 0,0 2 0,0 1 0,0-2 0,0 1 0,0 1 0,0-2 0,0 1 0,0 0 0,0 3 0,0-3 0,0 0 0,0-3 0,0 3 0,0 0 0,0 3 0,0-3 0,0 0 0,0-4 0,0 4 0,0 0 0,0 4 0,0-4 0,0 0 0,0-4 0,0 4 0,0-4 0,0 4 0,0-3 0,0 3 0,0-4 0,0 4 0,0 0 0,0 4 0,0-4 0,0-1 0,0-2 0,0 3 0,0-4 0,0 4 0,0-3 0,0 3 0,0 0 0,0 3 0,0 1 0,0-1 0,0-3 0,0 0 0,0 1 0,0-2 0,0 1 0,0 0 0,0 3 0,0-3 0,0 0 0,0 1 0,0-2 0,0 1 0,0 0 0,0 3 0,0 1 0,0-1 0,0 0 0,0 1 0,0-1 0,0-3 0,0 0 0,0 1 0,0 1 0,0 2 0,0-1 0,0 1 0,0-1 0,0 1 0,0-1 0,0 0 0,0 1 0,0-4 0,0 0 0,0-4 0,0 4 0,0-3 0,0 3 0,0-4 0,0 4 0,0-5 0,0 4 0,0-2 0,0-3 0,0 3 0,0-3 0,0 3 0,0-3 0,0 4 0,0-1 0,0-2 0,0 3 0,0-1 0,0-3 0,0 8 0,0-6 0,0 3 0,0-2 0,0 3 0,0-5 0,0 4 0,0-3 0,0 0 0,0 4 0,0-4 0,0 4 0,0-3 0,0 3 0,0-4 0,0 4 0,0-4 0,0 4 0,0-3 0,0 3 0,0-5 0,0 4 0,0-3 0,0 0 0,0 4 0,0-5 0,0 7 0,0-12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48.847"/>
    </inkml:context>
    <inkml:brush xml:id="br0">
      <inkml:brushProperty name="width" value="0.025" units="cm"/>
      <inkml:brushProperty name="height" value="0.025" units="cm"/>
    </inkml:brush>
  </inkml:definitions>
  <inkml:trace contextRef="#ctx0" brushRef="#br0">1 198 24244,'0'-7'39,"0"0"-23,0 5 1,0-4 7,0 3-12,0 2-8,0-4-4,0 5 0,0-1 0,0-3 0,0 3 0,0-4 0,0 4 0,0-2 0,0 2 0,0-5 0,0 2 0,0 2 0,0-5 0,0 4 0,0-4 0,0 3 0,0-3 0,0 4 0,0-4 0,0 3 0,0-3 0,0 4 0,0-4 0,0 4 0,0-4 0,0 0 0,0 0 0,0 0 0,0 3 0,0-3 0,0 4 0,0-4 0,0 5 0,0-4 0,0 2 0,0 3 0,0-3 0,0 4 0,0 0 0,0-5 0,0 4 0,0-4 0,0 5 0,0 0 0,0 23 0,0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08.212"/>
    </inkml:context>
    <inkml:brush xml:id="br0">
      <inkml:brushProperty name="width" value="0.025" units="cm"/>
      <inkml:brushProperty name="height" value="0.025" units="cm"/>
    </inkml:brush>
  </inkml:definitions>
  <inkml:trace contextRef="#ctx0" brushRef="#br0">1 32 24501,'0'7'0,"0"0"0,0 0 0,0 3 0,0 1 0,0-1 0,0 1 0,0-5 0,0 1 0,0 2 0,0 0 0,0-2 0,0 0 0,0 1 0,0 1 0,0-2 0,0 0 0,0 1 0,0 1 0,0 2 0,0-1 0,0 1 0,0-1 0,0 0 0,0 1 0,0-1 0,0 1 0,0-1 0,0 0 0,0 1 0,0-1 0,0-3 0,0 0 0,0 1 0,0-2 0,0 1 0,0-3 0,0 2 0,0-2 0,0 3 0,0-4 0,0 4 0,0 0 0,0 4 0,0-4 0,0 0 0,0-4 0,0 4 0,0-4 0,0 4 0,0-3 0,0 3 0,0 0 0,0 3 0,0-3 0,0 0 0,0 0 0,0 3 0,0-3 0,0 0 0,0-3 0,0 3 0,0 0 0,0 3 0,0-3 0,0 0 0,0 0 0,0 3 0,0-3 0,0 0 0,0 1 0,0-2 0,0 1 0,0 0 0,0 3 0,0-3 0,0 0 0,0 0 0,0 4 0,0-4 0,0 0 0,0 1 0,0-3 0,0 2 0,0 0 0,0 4 0,0-1 0,0 1 0,0-4 0,0 0 0,0 1 0,0-3 0,0 2 0,0 0 0,0 4 0,0-4 0,0 0 0,0 0 0,0 3 0,0-3 0,0 0 0,0 1 0,0-2 0,0 1 0,0 1 0,0-2 0,0 1 0,0-1 0,0 5 0,0-1 0,0 1 0,0-4 0,0 0 0,0 1 0,0-2 0,0 0 0,0-2 0,0 3 0,0 0 0,0 3 0,0-3 0,0 0 0,0-3 0,0 3 0,0-4 0,0 4 0,0-5 0,0 4 0,0-2 0,0-2 0,0 5 0,0-5 0,0 4 0,0-3 0,0-1 0,0 2 0,0-4 0,0 0 0,0 5 0,0-4 0,0 4 0,0-5 0,0 0 0,0 4 0,0 7 0,0 5 0</inkml:trace>
  <inkml:trace contextRef="#ctx0" brushRef="#br0" timeOffset="1283">1 178 24501,'0'-6'14,"0"-3"3,0 8 1,0-5 4,0 2-18,0 3 1,0-5-5,0 3 0,0 2 0,0-8 0,0 6 0,0-4 0,0 4 0,0-4 0,0 5 0,0-8 0,0 5 0,0-6 0,0 4 0,0 0 0,0 4 0,0-4 0,0 3 0,0-3 0,0 4 0,0-4 0,0 5 0,0-4 0,0 2 0,0 3 0,0-8 0,0 8 0,0-5 0,0 3 0,0 1 0,0-2 0,0 4 0,0 0 0,0 14 0,0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21.261"/>
    </inkml:context>
    <inkml:brush xml:id="br0">
      <inkml:brushProperty name="width" value="0.025" units="cm"/>
      <inkml:brushProperty name="height" value="0.025" units="cm"/>
    </inkml:brush>
  </inkml:definitions>
  <inkml:trace contextRef="#ctx0" brushRef="#br0">1 22 24540,'0'-6'0,"0"-3"0,0 7 0,0-2 0,0 4 0,0 0 0,0 4 0,0 2 0,0 5 0,0-4 0,0-1 0,0 3 0,0 0 0,0 1 1,0 1 0,0-1 0,0 1 0,0-1 0,0 0 1,0 1-2,0-1 1,0 1-1,0-1 0,0 0 0,0 1 1,0-1-1,0 1 0,0-4 0,0 0 0,0 1 0,0 1 0,0 1 0,0-3 0,0 0 0,0 1 0,0 2 0,0 0 0,0 0 0,0 1 0,0-1 0,0-3 0,0 0 0,0 1 0,0 2 0,0 0 0,0 0 0,0 1 0,0-1 0,0 1 0,0-1 0,0-3 0,0 0 0,0 1 0,0-2 0,0 1 0,0 1 0,0-2 0,0 1 0,0 1 0,0-2 0,0 0 0,0 1 0,0 4 0,0-4 0,0 0 0,0 0 0,0 3 0,0-3 0,0 0 0,0-4 0,0 4 0,0-3 0,0 3 0,0 0 0,0 3 0,0-3 0,0 0 0,0 1 0,0-2 0,0 1 0,0 0 0,0 3 0,0-3 0,0 0 0,0 1 0,0-2 0,0 1 0,0 1 0,0 1 0,0 2 0,0-1 0,0 1 0,0-1 0,0-3 0,0 0 0,0 1 0,0-2 0,0 1 0,0 1 0,0 1 0,0 2 0,0-1 0,0 0 0,0 1 0,0-4 0,0 0 0,0 1 0,0 1 0,0 1 0,0-3 0,0 0 0,0 0 0,0 4 0,0-4 0,0 0 0,0-4 0,0 4 0,0-3 0,0 2 0,0-2 0,0 3 0,0-4 0,0 4 0,0 0 0,0 4 0,0-4 0,0 0 0,0-4 0,0 4 1,0-5 1,0 4 1,0-2-1,0-3-2,0 3 0,0-4 0,0 0 0,0 5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31.076"/>
    </inkml:context>
    <inkml:brush xml:id="br0">
      <inkml:brushProperty name="width" value="0.025" units="cm"/>
      <inkml:brushProperty name="height" value="0.025" units="cm"/>
    </inkml:brush>
  </inkml:definitions>
  <inkml:trace contextRef="#ctx0" brushRef="#br0">1 63 24683,'0'-5'0,"0"0"0,0 4 0,0-3 0,0 3 0,0-3 0,0-1 0,0 3 0,0-5 0,0 4 0,0-1 0,0-1 0,0 4 0,0-8 0,0 8 0,0-4 0,0 5 0,0 0 0,0 5 2,0-4 3,0 8 0,0-8-3,0 8 1,0-6-1,0 4 1,0 0-2,0 3 1,0-3-1,0 0 0,0 1 0,0-2 0,0 1-1,0 1 1,0 1 0,0 2-1,0-1 0,0 0 0,0 1 0,0-1 0,0 1 0,0-1 0,0 0 0,0 1 0,0-1 0,0 1 0,0-4 0,0 0 0,0 1 0,0 1 0,0 1 0,0 1 0,0-1 0,0 1 0,0-1 0,0 0 0,0 1 0,0-1 0,0-3 0,0 0 0,0 1 0,0 2 0,0 0 0,0 0 0,0 1 0,0-1 0,0 1 0,0-1 0,0 1 0,0-1 0,0 0 0,0 1 0,0-1 0,0 1 0,0-1 0,0 0 0,0 1 0,0-1 0,0 1 0,0-1 0,0 1 0,0-1 0,0 0 0,0 1 0,0-1 0,0-3 0,0 0 0,0 1 0,0 1 0,0 2 0,0-1 0,0 1 0,0-1 0,0 1 0,0-5 0,0 1 0,0 2 0,0 0 0,0 1 0,0 1 0,0-1 0,0 0 0,0 1 0,0-1 0,0 1 0,0-4 0,0 0 0,0 1 0,0 1 0,0 1 0,0 1 0,0-1 0,0 1 0,0-1 0,0-3 0,0 0 0,0-4 0,0 4 0,0 0 0,0 4 0,0-4 0,0 0 0,0 0 0,0 3 0,0-3 0,0 0 0,0 0 0,0 3 0,0 1 0,0-6 0,0 5 0,0-3 0,0-3 0,0 6 0,0-8 0,0 5 0,0-4 0,0 4 0,0-4 0,0 6 0,0-8 0,0 4 0,0-5 0,0 0 0,0-10 0,0-1 0</inkml:trace>
  <inkml:trace contextRef="#ctx0" brushRef="#br0" timeOffset="1384">1 1022 24714,'0'7'0,"0"0"0,0-5 0,0 7 0,0-6 0,0 4 0,0-4 0,0 4 0,0-5 0,0 4 0,0-2 0,0-3 0,0 3 0,0-31 0,0-8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2:26:39.388"/>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3.067"/>
    </inkml:context>
    <inkml:brush xml:id="br0">
      <inkml:brushProperty name="width" value="0.025" units="cm"/>
      <inkml:brushProperty name="height" value="0.025" units="cm"/>
    </inkml:brush>
  </inkml:definitions>
  <inkml:trace contextRef="#ctx0" brushRef="#br0">0 32 29655,'0'-6'136,"0"1"-91,0 5-90,0 0 17,0-4 56,0 3-19,0-4 1,0 4 5,0-3 19,0 3-34,0-3 0,0 4 0,0 0 0,0 4 11,0 3 0,0-1 1,0 1-12,0 1 0,0-2 0,0 1 0,0 1 0,0 1 0,0 2 0,0-1 0,0-3 0,0 0 0,0 1 0,0 1 0,0 2 0,0-1 0,0 0 0,0 1 17,0-1 0,0-3-17,0 0 0,0-3 0,0 3 0,0 0 0,0 0 0,0-1 0,0-3 0,0 3 0,0-3 0,0-2 0,0 4 0,0-1 0,0-1 0,0 4 0,0-5 0,0 4 0,0-3 0,0-2 0,0 9 0,0-8 0,0 5 0,0 0 0,0 3 0,0-3 0,0 0 0,0-3 0,0 3 0,0-4 0,0 4 0,0 0 0,0 3 0,0 1 0,0-4 0,0 0 0,0-4 0,0 4 0,0-3 0,0 3 0,0 0 0,0 3 0,0-3 0,0 0 0,0-4 0,0 4 0,0-3 0,0 3 0,0 0 0,0 3 0,0 0 0,0-3 0,0 0 0,0-3 0,0 3 0,0 0 0,0 3 0,0-3 0,0 0 0,0-5 0,0 8 0,0-5 0,0 6 0,0-4 0,0 0 0,0 0 0,0 3 0,0 0 0,0 1 0,0-1 0,0 1 0,0-4 0,0 0 0,0 0 0,0 3 0,0-3 0,0 0 1,0 0 0,0 3 0,0-3 0,0 0 1,0 0 0,0 3 1,0-3 0,0 0 0,0-3 4,0 3-3,0 0 0,0 3 6,0 1 0,0-6-6,0 5 1,0-8 0,0 5 0,0-4 2,0 4-10,0-4-1,0 6 0,0-7-6,0 5 3,0-5 1,0 4 0,0-2 0,0-2-7,0 5 2,0-5-1,0 8 3,0-5 6,0 6 0,0-4 1,0 0 1,0-4 0,0 4 1,0-5 0,0 8 0,0-9 0,0 8 0,0-8 0,0 4 0,0-4 0,0 2 0,0-1 0,0 2 0,0-4 0,0 1 0,0 3 0,0-3 0,0 4 0,0-1 0,0-3 0,0 4 0,0-5-64,0 5 64,0-4 0,0 4 0,0-5 0,0-28 0,0-7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7.066"/>
    </inkml:context>
    <inkml:brush xml:id="br0">
      <inkml:brushProperty name="width" value="0.025" units="cm"/>
      <inkml:brushProperty name="height" value="0.025" units="cm"/>
    </inkml:brush>
  </inkml:definitions>
  <inkml:trace contextRef="#ctx0" brushRef="#br0">0 0 29442,'0'6'332,"0"-1"-222,0-1-54,0-2-40,0 2 1,0-3 5,0 3-14,0-3 0,0 5 4,0-3 29,0-2 1,0 5-42,0-2 0,0-3 0,0 5 0,0-3 0,0-2 0,0 5 0,0-2 0,0-3 0,0 3 0,0 1 0,0-4 0,0 5 0,0-3 0,0-1 0,0 2 0,0-4-83,0 0 0,0 5 83,0-4 0,0 4 0,0-38 0,0-7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23.492"/>
    </inkml:context>
    <inkml:brush xml:id="br0">
      <inkml:brushProperty name="width" value="0.025" units="cm"/>
      <inkml:brushProperty name="height" value="0.025" units="cm"/>
    </inkml:brush>
  </inkml:definitions>
  <inkml:trace contextRef="#ctx0" brushRef="#br0">1 95 29977,'0'-6'1190,"0"0"-794,0 3-297,0 1 1,0-3 19,0 1-80,0 3 1,0-5 17,0 3-36,0 2 0,0-5 277,0 2-298,0 3 0,0-3 0,0 4-298,0 0 1,0-5 297,0-1 0,0-1 0,0 0 0,0 5 0,0-3 0,0 4 0,0-2 0,0 2 148,0-4 1,0 6 0,0 3 0,0 1-149,0 6 0,0-4 0,0 0 0,0 1 0,0-2 0,0 0 0,0 1 0,0 4 0,0-1 0,0 1 0,0-1 0,0-3 0,0 0 0,0 1 0,0 1 0,0 2 0,0-1 0,0 1 0,0-1 0,0 0 0,0-3 0,0 0 0,0-3 0,0 3 0,0-4 0,0 4 0,0-3 0,0 3 0,0-4 0,0 4 0,0-3 0,0 2 0,0-2 0,0 3 0,0-4 0,0 4 0,0 1 0,0-2 0,0 1 0,0-3 0,0 3 0,0-4 0,0 4 0,0-4 0,0 4 0,0-3 0,0 3 0,0-4 0,0 4 0,0-4 0,0 2 0,0-1 0,0-2 2,0 5 1,0-5 1,0 8 1,0-5-2,0 6 0,0-1 0,0 1 0,0-4 1,0 0 0,0-4 0,0 4 0,0 0-2,0 3 1,0-3 0,0 0 0,0 1 1,0-2-1,0 1 0,0 0 0,0 3 0,0 1-2,0-1 1,0-3 0,0 0 0,0 1 1,0-2-1,0 1 1,0 0-1,0 3 0,0-3 0,0 0 0,0 0 0,0 4 0,0-4-1,0 0 1,0-1-1,0 5 1,0-4 0,0 0 0,0-4-1,0 4 0,0-3 1,0 3 0,0 1 0,0-3 0,0 2 0,0 0 0,0 4 1,0-4-1,0 0 1,0-4 2,0 4-2,0 0 0,0 0 0,0 0 1,0-4-1,0 4 1,0-3 3,0 3-3,0-5 0,0 4-1,0-3 1,0 0 5,0 4-5,0-5 0,0 4 4,0-3-4,0-2 1,0 5 3,0-2-4,0-3 0,0 5 0,0-3 0,0-1 0,0 5 0,0-3 0,0 3 0,0-4 3,0 4-4,0-5 1,0 4-1,0-2 0,0-2 0,0 5 1,0-4-1,0 4 0,0-3 0,0 3 0,0-4 0,0 4 0,0-3 0,0 3 0,0-4 3,0 4-1,0-5 0,0 8-1,0-5 1,0 1-4,0 3 1,0-6 1,0 4 0,0-5-2,0 3 0,0-4 0,0 2-1,0-2 1,0 5 0,0-2-1,0-3 0,0 4 0,0-4 0,0 2 0,0-2 0,0 5 0,0-2 0,0-3 0,0 3 0,0-2 0,0 1 0,0-2 0,0 5 0,0-3 0,0-1 0,0 3 0,0-1 0,0-3 0,0 4 0,0-5-382,0 4 382,0-3 0,0 4 0,0-5-383,0 0 1,0-5 382,0 4 0,0-50 0,0-7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39.713"/>
    </inkml:context>
    <inkml:brush xml:id="br0">
      <inkml:brushProperty name="width" value="0.025" units="cm"/>
      <inkml:brushProperty name="height" value="0.025" units="cm"/>
    </inkml:brush>
  </inkml:definitions>
  <inkml:trace contextRef="#ctx0" brushRef="#br0">1 42 30374,'0'-10'-1166,"0"4"778,0 1 193,0 5 545,0 0-117,0 5-399,0-4 41,0 4-167,0-5 584,0 0-1,0-5-291,0 4-146,0-4 1,0 4-147,0-2 292,0 2 0,0-4 0,0 5 0,0-1-291,0-3-1,0 3 292,0-3 0,0 4 146,0 0 0,0 4-146,0 3 0,0-1 0,0 1 0,0 0 0,0 3 0,0 1 0,0-1 0,0 1 0,0-1 0,0 0 0,0 1 0,0-1 0,0 1 0,0-1 0,0 0 0,0 1 0,0-1 0,0 1 0,0-1-98,0 1 1,0-4 0,0-1 97,0 3 0,0-4 0,0 2 0,0 1 0,0-2 0,0 1 0,0 1 0,0-2 0,0 1 0,0 0 0,0 3 0,0-3 0,0 0 0,0-3 0,0 3 0,0 0 0,0 3 0,0-3 0,0 0 0,0-4 0,0 4 0,0 0 0,0 4 0,0-4 0,0 0 0,0-4 0,0 4 0,0-4 0,0 4 0,0-3 0,0 3 0,0-4 0,0 4 0,0 0 0,0 4 0,0-4 0,0-1 0,0-2 0,0 3 0,0-4 0,0 4 0,0-3 0,0 3 0,0 0 0,0 3 0,0 1 0,0-1 0,0-3 0,0 0 0,0 1 0,0-2 0,0 1 0,0 0 0,0 3 0,0-3 0,0 0 0,0 1 0,0-2 0,0 1 0,0 0 0,0 3 0,0 1 0,0-1 0,0 0 0,0 1 0,0-1 0,0-3 0,0 0 0,0 1 0,0 1 0,0 2 0,0-1 0,0 1 0,0-1 0,0 1 0,0-1 0,0 0 0,0 1 0,0-4 0,0 0 0,0-4 0,0 4 0,0-3 0,0 3 0,0-4 0,0 4 0,0-5 0,0 4 0,0-2 0,0-3 0,0 3 0,0-3 0,0 3 0,0-3 0,0 4 0,0-1 0,0-2 0,0 3 0,0-1 0,0-3 0,0 8 0,0-6 0,0 3 0,0-2 0,0 3 0,0-5 0,0 4 0,0-3 0,0 0 0,0 4 0,0-4 0,0 4 0,0-3 0,0 3 0,0-4 0,0 4 0,0-4 0,0 4 0,0-3 0,0 3 0,0-5 0,0 4 0,0-3 0,0 0 0,0 4 0,0-5 0,0 7 0,0-12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48.847"/>
    </inkml:context>
    <inkml:brush xml:id="br0">
      <inkml:brushProperty name="width" value="0.025" units="cm"/>
      <inkml:brushProperty name="height" value="0.025" units="cm"/>
    </inkml:brush>
  </inkml:definitions>
  <inkml:trace contextRef="#ctx0" brushRef="#br0">1 198 24244,'0'-7'39,"0"0"-23,0 5 1,0-4 7,0 3-12,0 2-8,0-4-4,0 5 0,0-1 0,0-3 0,0 3 0,0-4 0,0 4 0,0-2 0,0 2 0,0-5 0,0 2 0,0 2 0,0-5 0,0 4 0,0-4 0,0 3 0,0-3 0,0 4 0,0-4 0,0 3 0,0-3 0,0 4 0,0-4 0,0 4 0,0-4 0,0 0 0,0 0 0,0 0 0,0 3 0,0-3 0,0 4 0,0-4 0,0 5 0,0-4 0,0 2 0,0 3 0,0-3 0,0 4 0,0 0 0,0-5 0,0 4 0,0-4 0,0 5 0,0 0 0,0 23 0,0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08.212"/>
    </inkml:context>
    <inkml:brush xml:id="br0">
      <inkml:brushProperty name="width" value="0.025" units="cm"/>
      <inkml:brushProperty name="height" value="0.025" units="cm"/>
    </inkml:brush>
  </inkml:definitions>
  <inkml:trace contextRef="#ctx0" brushRef="#br0">1 32 24501,'0'7'0,"0"0"0,0 0 0,0 3 0,0 1 0,0-1 0,0 1 0,0-5 0,0 1 0,0 2 0,0 0 0,0-2 0,0 0 0,0 1 0,0 1 0,0-2 0,0 0 0,0 1 0,0 1 0,0 2 0,0-1 0,0 1 0,0-1 0,0 0 0,0 1 0,0-1 0,0 1 0,0-1 0,0 0 0,0 1 0,0-1 0,0-3 0,0 0 0,0 1 0,0-2 0,0 1 0,0-3 0,0 2 0,0-2 0,0 3 0,0-4 0,0 4 0,0 0 0,0 4 0,0-4 0,0 0 0,0-4 0,0 4 0,0-4 0,0 4 0,0-3 0,0 3 0,0 0 0,0 3 0,0-3 0,0 0 0,0 0 0,0 3 0,0-3 0,0 0 0,0-3 0,0 3 0,0 0 0,0 3 0,0-3 0,0 0 0,0 0 0,0 3 0,0-3 0,0 0 0,0 1 0,0-2 0,0 1 0,0 0 0,0 3 0,0-3 0,0 0 0,0 0 0,0 4 0,0-4 0,0 0 0,0 1 0,0-3 0,0 2 0,0 0 0,0 4 0,0-1 0,0 1 0,0-4 0,0 0 0,0 1 0,0-3 0,0 2 0,0 0 0,0 4 0,0-4 0,0 0 0,0 0 0,0 3 0,0-3 0,0 0 0,0 1 0,0-2 0,0 1 0,0 1 0,0-2 0,0 1 0,0-1 0,0 5 0,0-1 0,0 1 0,0-4 0,0 0 0,0 1 0,0-2 0,0 0 0,0-2 0,0 3 0,0 0 0,0 3 0,0-3 0,0 0 0,0-3 0,0 3 0,0-4 0,0 4 0,0-5 0,0 4 0,0-2 0,0-2 0,0 5 0,0-5 0,0 4 0,0-3 0,0-1 0,0 2 0,0-4 0,0 0 0,0 5 0,0-4 0,0 4 0,0-5 0,0 0 0,0 4 0,0 7 0,0 5 0</inkml:trace>
  <inkml:trace contextRef="#ctx0" brushRef="#br0" timeOffset="1283">1 178 24501,'0'-6'14,"0"-3"3,0 8 1,0-5 4,0 2-18,0 3 1,0-5-5,0 3 0,0 2 0,0-8 0,0 6 0,0-4 0,0 4 0,0-4 0,0 5 0,0-8 0,0 5 0,0-6 0,0 4 0,0 0 0,0 4 0,0-4 0,0 3 0,0-3 0,0 4 0,0-4 0,0 5 0,0-4 0,0 2 0,0 3 0,0-8 0,0 8 0,0-5 0,0 3 0,0 1 0,0-2 0,0 4 0,0 0 0,0 14 0,0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21.261"/>
    </inkml:context>
    <inkml:brush xml:id="br0">
      <inkml:brushProperty name="width" value="0.025" units="cm"/>
      <inkml:brushProperty name="height" value="0.025" units="cm"/>
    </inkml:brush>
  </inkml:definitions>
  <inkml:trace contextRef="#ctx0" brushRef="#br0">1 22 24540,'0'-6'0,"0"-3"0,0 7 0,0-2 0,0 4 0,0 0 0,0 4 0,0 2 0,0 5 0,0-4 0,0-1 0,0 3 0,0 0 0,0 1 1,0 1 0,0-1 0,0 1 0,0-1 0,0 0 1,0 1-2,0-1 1,0 1-1,0-1 0,0 0 0,0 1 1,0-1-1,0 1 0,0-4 0,0 0 0,0 1 0,0 1 0,0 1 0,0-3 0,0 0 0,0 1 0,0 2 0,0 0 0,0 0 0,0 1 0,0-1 0,0-3 0,0 0 0,0 1 0,0 2 0,0 0 0,0 0 0,0 1 0,0-1 0,0 1 0,0-1 0,0-3 0,0 0 0,0 1 0,0-2 0,0 1 0,0 1 0,0-2 0,0 1 0,0 1 0,0-2 0,0 0 0,0 1 0,0 4 0,0-4 0,0 0 0,0 0 0,0 3 0,0-3 0,0 0 0,0-4 0,0 4 0,0-3 0,0 3 0,0 0 0,0 3 0,0-3 0,0 0 0,0 1 0,0-2 0,0 1 0,0 0 0,0 3 0,0-3 0,0 0 0,0 1 0,0-2 0,0 1 0,0 1 0,0 1 0,0 2 0,0-1 0,0 1 0,0-1 0,0-3 0,0 0 0,0 1 0,0-2 0,0 1 0,0 1 0,0 1 0,0 2 0,0-1 0,0 0 0,0 1 0,0-4 0,0 0 0,0 1 0,0 1 0,0 1 0,0-3 0,0 0 0,0 0 0,0 4 0,0-4 0,0 0 0,0-4 0,0 4 0,0-3 0,0 2 0,0-2 0,0 3 0,0-4 0,0 4 0,0 0 0,0 4 0,0-4 0,0 0 0,0-4 0,0 4 1,0-5 1,0 4 1,0-2-1,0-3-2,0 3 0,0-4 0,0 0 0,0 5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31.076"/>
    </inkml:context>
    <inkml:brush xml:id="br0">
      <inkml:brushProperty name="width" value="0.025" units="cm"/>
      <inkml:brushProperty name="height" value="0.025" units="cm"/>
    </inkml:brush>
  </inkml:definitions>
  <inkml:trace contextRef="#ctx0" brushRef="#br0">1 63 24683,'0'-5'0,"0"0"0,0 4 0,0-3 0,0 3 0,0-3 0,0-1 0,0 3 0,0-5 0,0 4 0,0-1 0,0-1 0,0 4 0,0-8 0,0 8 0,0-4 0,0 5 0,0 0 0,0 5 2,0-4 3,0 8 0,0-8-3,0 8 1,0-6-1,0 4 1,0 0-2,0 3 1,0-3-1,0 0 0,0 1 0,0-2 0,0 1-1,0 1 1,0 1 0,0 2-1,0-1 0,0 0 0,0 1 0,0-1 0,0 1 0,0-1 0,0 0 0,0 1 0,0-1 0,0 1 0,0-4 0,0 0 0,0 1 0,0 1 0,0 1 0,0 1 0,0-1 0,0 1 0,0-1 0,0 0 0,0 1 0,0-1 0,0-3 0,0 0 0,0 1 0,0 2 0,0 0 0,0 0 0,0 1 0,0-1 0,0 1 0,0-1 0,0 1 0,0-1 0,0 0 0,0 1 0,0-1 0,0 1 0,0-1 0,0 0 0,0 1 0,0-1 0,0 1 0,0-1 0,0 1 0,0-1 0,0 0 0,0 1 0,0-1 0,0-3 0,0 0 0,0 1 0,0 1 0,0 2 0,0-1 0,0 1 0,0-1 0,0 1 0,0-5 0,0 1 0,0 2 0,0 0 0,0 1 0,0 1 0,0-1 0,0 0 0,0 1 0,0-1 0,0 1 0,0-4 0,0 0 0,0 1 0,0 1 0,0 1 0,0 1 0,0-1 0,0 1 0,0-1 0,0-3 0,0 0 0,0-4 0,0 4 0,0 0 0,0 4 0,0-4 0,0 0 0,0 0 0,0 3 0,0-3 0,0 0 0,0 0 0,0 3 0,0 1 0,0-6 0,0 5 0,0-3 0,0-3 0,0 6 0,0-8 0,0 5 0,0-4 0,0 4 0,0-4 0,0 6 0,0-8 0,0 4 0,0-5 0,0 0 0,0-10 0,0-1 0</inkml:trace>
  <inkml:trace contextRef="#ctx0" brushRef="#br0" timeOffset="1384">1 1022 24714,'0'7'0,"0"0"0,0-5 0,0 7 0,0-6 0,0 4 0,0-4 0,0 4 0,0-5 0,0 4 0,0-2 0,0-3 0,0 3 0,0-31 0,0-8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3.067"/>
    </inkml:context>
    <inkml:brush xml:id="br0">
      <inkml:brushProperty name="width" value="0.025" units="cm"/>
      <inkml:brushProperty name="height" value="0.025" units="cm"/>
    </inkml:brush>
  </inkml:definitions>
  <inkml:trace contextRef="#ctx0" brushRef="#br0">0 32 29655,'0'-6'136,"0"1"-91,0 5-90,0 0 17,0-4 56,0 3-19,0-4 1,0 4 5,0-3 19,0 3-34,0-3 0,0 4 0,0 0 0,0 4 11,0 3 0,0-1 1,0 1-12,0 1 0,0-2 0,0 1 0,0 1 0,0 1 0,0 2 0,0-1 0,0-3 0,0 0 0,0 1 0,0 1 0,0 2 0,0-1 0,0 0 0,0 1 17,0-1 0,0-3-17,0 0 0,0-3 0,0 3 0,0 0 0,0 0 0,0-1 0,0-3 0,0 3 0,0-3 0,0-2 0,0 4 0,0-1 0,0-1 0,0 4 0,0-5 0,0 4 0,0-3 0,0-2 0,0 9 0,0-8 0,0 5 0,0 0 0,0 3 0,0-3 0,0 0 0,0-3 0,0 3 0,0-4 0,0 4 0,0 0 0,0 3 0,0 1 0,0-4 0,0 0 0,0-4 0,0 4 0,0-3 0,0 3 0,0 0 0,0 3 0,0-3 0,0 0 0,0-4 0,0 4 0,0-3 0,0 3 0,0 0 0,0 3 0,0 0 0,0-3 0,0 0 0,0-3 0,0 3 0,0 0 0,0 3 0,0-3 0,0 0 0,0-5 0,0 8 0,0-5 0,0 6 0,0-4 0,0 0 0,0 0 0,0 3 0,0 0 0,0 1 0,0-1 0,0 1 0,0-4 0,0 0 0,0 0 0,0 3 0,0-3 0,0 0 1,0 0 0,0 3 0,0-3 0,0 0 1,0 0 0,0 3 1,0-3 0,0 0 0,0-3 4,0 3-3,0 0 0,0 3 6,0 1 0,0-6-6,0 5 1,0-8 0,0 5 0,0-4 2,0 4-10,0-4-1,0 6 0,0-7-6,0 5 3,0-5 1,0 4 0,0-2 0,0-2-7,0 5 2,0-5-1,0 8 3,0-5 6,0 6 0,0-4 1,0 0 1,0-4 0,0 4 1,0-5 0,0 8 0,0-9 0,0 8 0,0-8 0,0 4 0,0-4 0,0 2 0,0-1 0,0 2 0,0-4 0,0 1 0,0 3 0,0-3 0,0 4 0,0-1 0,0-3 0,0 4 0,0-5-64,0 5 64,0-4 0,0 4 0,0-5 0,0-28 0,0-7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7.066"/>
    </inkml:context>
    <inkml:brush xml:id="br0">
      <inkml:brushProperty name="width" value="0.025" units="cm"/>
      <inkml:brushProperty name="height" value="0.025" units="cm"/>
    </inkml:brush>
  </inkml:definitions>
  <inkml:trace contextRef="#ctx0" brushRef="#br0">0 0 29442,'0'6'332,"0"-1"-222,0-1-54,0-2-40,0 2 1,0-3 5,0 3-14,0-3 0,0 5 4,0-3 29,0-2 1,0 5-42,0-2 0,0-3 0,0 5 0,0-3 0,0-2 0,0 5 0,0-2 0,0-3 0,0 3 0,0 1 0,0-4 0,0 5 0,0-3 0,0-1 0,0 2 0,0-4-83,0 0 0,0 5 83,0-4 0,0 4 0,0-38 0,0-7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23.492"/>
    </inkml:context>
    <inkml:brush xml:id="br0">
      <inkml:brushProperty name="width" value="0.025" units="cm"/>
      <inkml:brushProperty name="height" value="0.025" units="cm"/>
    </inkml:brush>
  </inkml:definitions>
  <inkml:trace contextRef="#ctx0" brushRef="#br0">1 95 29977,'0'-6'1190,"0"0"-794,0 3-297,0 1 1,0-3 19,0 1-80,0 3 1,0-5 17,0 3-36,0 2 0,0-5 277,0 2-298,0 3 0,0-3 0,0 4-298,0 0 1,0-5 297,0-1 0,0-1 0,0 0 0,0 5 0,0-3 0,0 4 0,0-2 0,0 2 148,0-4 1,0 6 0,0 3 0,0 1-149,0 6 0,0-4 0,0 0 0,0 1 0,0-2 0,0 0 0,0 1 0,0 4 0,0-1 0,0 1 0,0-1 0,0-3 0,0 0 0,0 1 0,0 1 0,0 2 0,0-1 0,0 1 0,0-1 0,0 0 0,0-3 0,0 0 0,0-3 0,0 3 0,0-4 0,0 4 0,0-3 0,0 3 0,0-4 0,0 4 0,0-3 0,0 2 0,0-2 0,0 3 0,0-4 0,0 4 0,0 1 0,0-2 0,0 1 0,0-3 0,0 3 0,0-4 0,0 4 0,0-4 0,0 4 0,0-3 0,0 3 0,0-4 0,0 4 0,0-4 0,0 2 0,0-1 0,0-2 2,0 5 1,0-5 1,0 8 1,0-5-2,0 6 0,0-1 0,0 1 0,0-4 1,0 0 0,0-4 0,0 4 0,0 0-2,0 3 1,0-3 0,0 0 0,0 1 1,0-2-1,0 1 0,0 0 0,0 3 0,0 1-2,0-1 1,0-3 0,0 0 0,0 1 1,0-2-1,0 1 1,0 0-1,0 3 0,0-3 0,0 0 0,0 0 0,0 4 0,0-4-1,0 0 1,0-1-1,0 5 1,0-4 0,0 0 0,0-4-1,0 4 0,0-3 1,0 3 0,0 1 0,0-3 0,0 2 0,0 0 0,0 4 1,0-4-1,0 0 1,0-4 2,0 4-2,0 0 0,0 0 0,0 0 1,0-4-1,0 4 1,0-3 3,0 3-3,0-5 0,0 4-1,0-3 1,0 0 5,0 4-5,0-5 0,0 4 4,0-3-4,0-2 1,0 5 3,0-2-4,0-3 0,0 5 0,0-3 0,0-1 0,0 5 0,0-3 0,0 3 0,0-4 3,0 4-4,0-5 1,0 4-1,0-2 0,0-2 0,0 5 1,0-4-1,0 4 0,0-3 0,0 3 0,0-4 0,0 4 0,0-3 0,0 3 0,0-4 3,0 4-1,0-5 0,0 8-1,0-5 1,0 1-4,0 3 1,0-6 1,0 4 0,0-5-2,0 3 0,0-4 0,0 2-1,0-2 1,0 5 0,0-2-1,0-3 0,0 4 0,0-4 0,0 2 0,0-2 0,0 5 0,0-2 0,0-3 0,0 3 0,0-2 0,0 1 0,0-2 0,0 5 0,0-3 0,0-1 0,0 3 0,0-1 0,0-3 0,0 4 0,0-5-382,0 4 382,0-3 0,0 4 0,0-5-383,0 0 1,0-5 382,0 4 0,0-50 0,0-7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39.713"/>
    </inkml:context>
    <inkml:brush xml:id="br0">
      <inkml:brushProperty name="width" value="0.025" units="cm"/>
      <inkml:brushProperty name="height" value="0.025" units="cm"/>
    </inkml:brush>
  </inkml:definitions>
  <inkml:trace contextRef="#ctx0" brushRef="#br0">1 42 30374,'0'-10'-1166,"0"4"778,0 1 193,0 5 545,0 0-117,0 5-399,0-4 41,0 4-167,0-5 584,0 0-1,0-5-291,0 4-146,0-4 1,0 4-147,0-2 292,0 2 0,0-4 0,0 5 0,0-1-291,0-3-1,0 3 292,0-3 0,0 4 146,0 0 0,0 4-146,0 3 0,0-1 0,0 1 0,0 0 0,0 3 0,0 1 0,0-1 0,0 1 0,0-1 0,0 0 0,0 1 0,0-1 0,0 1 0,0-1 0,0 0 0,0 1 0,0-1 0,0 1 0,0-1-98,0 1 1,0-4 0,0-1 97,0 3 0,0-4 0,0 2 0,0 1 0,0-2 0,0 1 0,0 1 0,0-2 0,0 1 0,0 0 0,0 3 0,0-3 0,0 0 0,0-3 0,0 3 0,0 0 0,0 3 0,0-3 0,0 0 0,0-4 0,0 4 0,0 0 0,0 4 0,0-4 0,0 0 0,0-4 0,0 4 0,0-4 0,0 4 0,0-3 0,0 3 0,0-4 0,0 4 0,0 0 0,0 4 0,0-4 0,0-1 0,0-2 0,0 3 0,0-4 0,0 4 0,0-3 0,0 3 0,0 0 0,0 3 0,0 1 0,0-1 0,0-3 0,0 0 0,0 1 0,0-2 0,0 1 0,0 0 0,0 3 0,0-3 0,0 0 0,0 1 0,0-2 0,0 1 0,0 0 0,0 3 0,0 1 0,0-1 0,0 0 0,0 1 0,0-1 0,0-3 0,0 0 0,0 1 0,0 1 0,0 2 0,0-1 0,0 1 0,0-1 0,0 1 0,0-1 0,0 0 0,0 1 0,0-4 0,0 0 0,0-4 0,0 4 0,0-3 0,0 3 0,0-4 0,0 4 0,0-5 0,0 4 0,0-2 0,0-3 0,0 3 0,0-3 0,0 3 0,0-3 0,0 4 0,0-1 0,0-2 0,0 3 0,0-1 0,0-3 0,0 8 0,0-6 0,0 3 0,0-2 0,0 3 0,0-5 0,0 4 0,0-3 0,0 0 0,0 4 0,0-4 0,0 4 0,0-3 0,0 3 0,0-4 0,0 4 0,0-4 0,0 4 0,0-3 0,0 3 0,0-5 0,0 4 0,0-3 0,0 0 0,0 4 0,0-5 0,0 7 0,0-12 0,0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48.847"/>
    </inkml:context>
    <inkml:brush xml:id="br0">
      <inkml:brushProperty name="width" value="0.025" units="cm"/>
      <inkml:brushProperty name="height" value="0.025" units="cm"/>
    </inkml:brush>
  </inkml:definitions>
  <inkml:trace contextRef="#ctx0" brushRef="#br0">1 198 24244,'0'-7'39,"0"0"-23,0 5 1,0-4 7,0 3-12,0 2-8,0-4-4,0 5 0,0-1 0,0-3 0,0 3 0,0-4 0,0 4 0,0-2 0,0 2 0,0-5 0,0 2 0,0 2 0,0-5 0,0 4 0,0-4 0,0 3 0,0-3 0,0 4 0,0-4 0,0 3 0,0-3 0,0 4 0,0-4 0,0 4 0,0-4 0,0 0 0,0 0 0,0 0 0,0 3 0,0-3 0,0 4 0,0-4 0,0 5 0,0-4 0,0 2 0,0 3 0,0-3 0,0 4 0,0 0 0,0-5 0,0 4 0,0-4 0,0 5 0,0 0 0,0 23 0,0 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08.212"/>
    </inkml:context>
    <inkml:brush xml:id="br0">
      <inkml:brushProperty name="width" value="0.025" units="cm"/>
      <inkml:brushProperty name="height" value="0.025" units="cm"/>
    </inkml:brush>
  </inkml:definitions>
  <inkml:trace contextRef="#ctx0" brushRef="#br0">1 32 24501,'0'7'0,"0"0"0,0 0 0,0 3 0,0 1 0,0-1 0,0 1 0,0-5 0,0 1 0,0 2 0,0 0 0,0-2 0,0 0 0,0 1 0,0 1 0,0-2 0,0 0 0,0 1 0,0 1 0,0 2 0,0-1 0,0 1 0,0-1 0,0 0 0,0 1 0,0-1 0,0 1 0,0-1 0,0 0 0,0 1 0,0-1 0,0-3 0,0 0 0,0 1 0,0-2 0,0 1 0,0-3 0,0 2 0,0-2 0,0 3 0,0-4 0,0 4 0,0 0 0,0 4 0,0-4 0,0 0 0,0-4 0,0 4 0,0-4 0,0 4 0,0-3 0,0 3 0,0 0 0,0 3 0,0-3 0,0 0 0,0 0 0,0 3 0,0-3 0,0 0 0,0-3 0,0 3 0,0 0 0,0 3 0,0-3 0,0 0 0,0 0 0,0 3 0,0-3 0,0 0 0,0 1 0,0-2 0,0 1 0,0 0 0,0 3 0,0-3 0,0 0 0,0 0 0,0 4 0,0-4 0,0 0 0,0 1 0,0-3 0,0 2 0,0 0 0,0 4 0,0-1 0,0 1 0,0-4 0,0 0 0,0 1 0,0-3 0,0 2 0,0 0 0,0 4 0,0-4 0,0 0 0,0 0 0,0 3 0,0-3 0,0 0 0,0 1 0,0-2 0,0 1 0,0 1 0,0-2 0,0 1 0,0-1 0,0 5 0,0-1 0,0 1 0,0-4 0,0 0 0,0 1 0,0-2 0,0 0 0,0-2 0,0 3 0,0 0 0,0 3 0,0-3 0,0 0 0,0-3 0,0 3 0,0-4 0,0 4 0,0-5 0,0 4 0,0-2 0,0-2 0,0 5 0,0-5 0,0 4 0,0-3 0,0-1 0,0 2 0,0-4 0,0 0 0,0 5 0,0-4 0,0 4 0,0-5 0,0 0 0,0 4 0,0 7 0,0 5 0</inkml:trace>
  <inkml:trace contextRef="#ctx0" brushRef="#br0" timeOffset="1283">1 178 24501,'0'-6'14,"0"-3"3,0 8 1,0-5 4,0 2-18,0 3 1,0-5-5,0 3 0,0 2 0,0-8 0,0 6 0,0-4 0,0 4 0,0-4 0,0 5 0,0-8 0,0 5 0,0-6 0,0 4 0,0 0 0,0 4 0,0-4 0,0 3 0,0-3 0,0 4 0,0-4 0,0 5 0,0-4 0,0 2 0,0 3 0,0-8 0,0 8 0,0-5 0,0 3 0,0 1 0,0-2 0,0 4 0,0 0 0,0 14 0,0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21.261"/>
    </inkml:context>
    <inkml:brush xml:id="br0">
      <inkml:brushProperty name="width" value="0.025" units="cm"/>
      <inkml:brushProperty name="height" value="0.025" units="cm"/>
    </inkml:brush>
  </inkml:definitions>
  <inkml:trace contextRef="#ctx0" brushRef="#br0">1 22 24540,'0'-6'0,"0"-3"0,0 7 0,0-2 0,0 4 0,0 0 0,0 4 0,0 2 0,0 5 0,0-4 0,0-1 0,0 3 0,0 0 0,0 1 1,0 1 0,0-1 0,0 1 0,0-1 0,0 0 1,0 1-2,0-1 1,0 1-1,0-1 0,0 0 0,0 1 1,0-1-1,0 1 0,0-4 0,0 0 0,0 1 0,0 1 0,0 1 0,0-3 0,0 0 0,0 1 0,0 2 0,0 0 0,0 0 0,0 1 0,0-1 0,0-3 0,0 0 0,0 1 0,0 2 0,0 0 0,0 0 0,0 1 0,0-1 0,0 1 0,0-1 0,0-3 0,0 0 0,0 1 0,0-2 0,0 1 0,0 1 0,0-2 0,0 1 0,0 1 0,0-2 0,0 0 0,0 1 0,0 4 0,0-4 0,0 0 0,0 0 0,0 3 0,0-3 0,0 0 0,0-4 0,0 4 0,0-3 0,0 3 0,0 0 0,0 3 0,0-3 0,0 0 0,0 1 0,0-2 0,0 1 0,0 0 0,0 3 0,0-3 0,0 0 0,0 1 0,0-2 0,0 1 0,0 1 0,0 1 0,0 2 0,0-1 0,0 1 0,0-1 0,0-3 0,0 0 0,0 1 0,0-2 0,0 1 0,0 1 0,0 1 0,0 2 0,0-1 0,0 0 0,0 1 0,0-4 0,0 0 0,0 1 0,0 1 0,0 1 0,0-3 0,0 0 0,0 0 0,0 4 0,0-4 0,0 0 0,0-4 0,0 4 0,0-3 0,0 2 0,0-2 0,0 3 0,0-4 0,0 4 0,0 0 0,0 4 0,0-4 0,0 0 0,0-4 0,0 4 1,0-5 1,0 4 1,0-2-1,0-3-2,0 3 0,0-4 0,0 0 0,0 5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31.076"/>
    </inkml:context>
    <inkml:brush xml:id="br0">
      <inkml:brushProperty name="width" value="0.025" units="cm"/>
      <inkml:brushProperty name="height" value="0.025" units="cm"/>
    </inkml:brush>
  </inkml:definitions>
  <inkml:trace contextRef="#ctx0" brushRef="#br0">1 63 24683,'0'-5'0,"0"0"0,0 4 0,0-3 0,0 3 0,0-3 0,0-1 0,0 3 0,0-5 0,0 4 0,0-1 0,0-1 0,0 4 0,0-8 0,0 8 0,0-4 0,0 5 0,0 0 0,0 5 2,0-4 3,0 8 0,0-8-3,0 8 1,0-6-1,0 4 1,0 0-2,0 3 1,0-3-1,0 0 0,0 1 0,0-2 0,0 1-1,0 1 1,0 1 0,0 2-1,0-1 0,0 0 0,0 1 0,0-1 0,0 1 0,0-1 0,0 0 0,0 1 0,0-1 0,0 1 0,0-4 0,0 0 0,0 1 0,0 1 0,0 1 0,0 1 0,0-1 0,0 1 0,0-1 0,0 0 0,0 1 0,0-1 0,0-3 0,0 0 0,0 1 0,0 2 0,0 0 0,0 0 0,0 1 0,0-1 0,0 1 0,0-1 0,0 1 0,0-1 0,0 0 0,0 1 0,0-1 0,0 1 0,0-1 0,0 0 0,0 1 0,0-1 0,0 1 0,0-1 0,0 1 0,0-1 0,0 0 0,0 1 0,0-1 0,0-3 0,0 0 0,0 1 0,0 1 0,0 2 0,0-1 0,0 1 0,0-1 0,0 1 0,0-5 0,0 1 0,0 2 0,0 0 0,0 1 0,0 1 0,0-1 0,0 0 0,0 1 0,0-1 0,0 1 0,0-4 0,0 0 0,0 1 0,0 1 0,0 1 0,0 1 0,0-1 0,0 1 0,0-1 0,0-3 0,0 0 0,0-4 0,0 4 0,0 0 0,0 4 0,0-4 0,0 0 0,0 0 0,0 3 0,0-3 0,0 0 0,0 0 0,0 3 0,0 1 0,0-6 0,0 5 0,0-3 0,0-3 0,0 6 0,0-8 0,0 5 0,0-4 0,0 4 0,0-4 0,0 6 0,0-8 0,0 4 0,0-5 0,0 0 0,0-10 0,0-1 0</inkml:trace>
  <inkml:trace contextRef="#ctx0" brushRef="#br0" timeOffset="1384">1 1022 24714,'0'7'0,"0"0"0,0-5 0,0 7 0,0-6 0,0 4 0,0-4 0,0 4 0,0-5 0,0 4 0,0-2 0,0-3 0,0 3 0,0-31 0,0-8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3.067"/>
    </inkml:context>
    <inkml:brush xml:id="br0">
      <inkml:brushProperty name="width" value="0.025" units="cm"/>
      <inkml:brushProperty name="height" value="0.025" units="cm"/>
    </inkml:brush>
  </inkml:definitions>
  <inkml:trace contextRef="#ctx0" brushRef="#br0">0 32 29655,'0'-6'136,"0"1"-91,0 5-90,0 0 17,0-4 56,0 3-19,0-4 1,0 4 5,0-3 19,0 3-34,0-3 0,0 4 0,0 0 0,0 4 11,0 3 0,0-1 1,0 1-12,0 1 0,0-2 0,0 1 0,0 1 0,0 1 0,0 2 0,0-1 0,0-3 0,0 0 0,0 1 0,0 1 0,0 2 0,0-1 0,0 0 0,0 1 17,0-1 0,0-3-17,0 0 0,0-3 0,0 3 0,0 0 0,0 0 0,0-1 0,0-3 0,0 3 0,0-3 0,0-2 0,0 4 0,0-1 0,0-1 0,0 4 0,0-5 0,0 4 0,0-3 0,0-2 0,0 9 0,0-8 0,0 5 0,0 0 0,0 3 0,0-3 0,0 0 0,0-3 0,0 3 0,0-4 0,0 4 0,0 0 0,0 3 0,0 1 0,0-4 0,0 0 0,0-4 0,0 4 0,0-3 0,0 3 0,0 0 0,0 3 0,0-3 0,0 0 0,0-4 0,0 4 0,0-3 0,0 3 0,0 0 0,0 3 0,0 0 0,0-3 0,0 0 0,0-3 0,0 3 0,0 0 0,0 3 0,0-3 0,0 0 0,0-5 0,0 8 0,0-5 0,0 6 0,0-4 0,0 0 0,0 0 0,0 3 0,0 0 0,0 1 0,0-1 0,0 1 0,0-4 0,0 0 0,0 0 0,0 3 0,0-3 0,0 0 1,0 0 0,0 3 0,0-3 0,0 0 1,0 0 0,0 3 1,0-3 0,0 0 0,0-3 4,0 3-3,0 0 0,0 3 6,0 1 0,0-6-6,0 5 1,0-8 0,0 5 0,0-4 2,0 4-10,0-4-1,0 6 0,0-7-6,0 5 3,0-5 1,0 4 0,0-2 0,0-2-7,0 5 2,0-5-1,0 8 3,0-5 6,0 6 0,0-4 1,0 0 1,0-4 0,0 4 1,0-5 0,0 8 0,0-9 0,0 8 0,0-8 0,0 4 0,0-4 0,0 2 0,0-1 0,0 2 0,0-4 0,0 1 0,0 3 0,0-3 0,0 4 0,0-1 0,0-3 0,0 4 0,0-5-64,0 5 64,0-4 0,0 4 0,0-5 0,0-28 0,0-7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07.066"/>
    </inkml:context>
    <inkml:brush xml:id="br0">
      <inkml:brushProperty name="width" value="0.025" units="cm"/>
      <inkml:brushProperty name="height" value="0.025" units="cm"/>
    </inkml:brush>
  </inkml:definitions>
  <inkml:trace contextRef="#ctx0" brushRef="#br0">0 0 29442,'0'6'332,"0"-1"-222,0-1-54,0-2-40,0 2 1,0-3 5,0 3-14,0-3 0,0 5 4,0-3 29,0-2 1,0 5-42,0-2 0,0-3 0,0 5 0,0-3 0,0-2 0,0 5 0,0-2 0,0-3 0,0 3 0,0 1 0,0-4 0,0 5 0,0-3 0,0-1 0,0 2 0,0-4-83,0 0 0,0 5 83,0-4 0,0 4 0,0-38 0,0-7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23.492"/>
    </inkml:context>
    <inkml:brush xml:id="br0">
      <inkml:brushProperty name="width" value="0.025" units="cm"/>
      <inkml:brushProperty name="height" value="0.025" units="cm"/>
    </inkml:brush>
  </inkml:definitions>
  <inkml:trace contextRef="#ctx0" brushRef="#br0">1 95 29977,'0'-6'1190,"0"0"-794,0 3-297,0 1 1,0-3 19,0 1-80,0 3 1,0-5 17,0 3-36,0 2 0,0-5 277,0 2-298,0 3 0,0-3 0,0 4-298,0 0 1,0-5 297,0-1 0,0-1 0,0 0 0,0 5 0,0-3 0,0 4 0,0-2 0,0 2 148,0-4 1,0 6 0,0 3 0,0 1-149,0 6 0,0-4 0,0 0 0,0 1 0,0-2 0,0 0 0,0 1 0,0 4 0,0-1 0,0 1 0,0-1 0,0-3 0,0 0 0,0 1 0,0 1 0,0 2 0,0-1 0,0 1 0,0-1 0,0 0 0,0-3 0,0 0 0,0-3 0,0 3 0,0-4 0,0 4 0,0-3 0,0 3 0,0-4 0,0 4 0,0-3 0,0 2 0,0-2 0,0 3 0,0-4 0,0 4 0,0 1 0,0-2 0,0 1 0,0-3 0,0 3 0,0-4 0,0 4 0,0-4 0,0 4 0,0-3 0,0 3 0,0-4 0,0 4 0,0-4 0,0 2 0,0-1 0,0-2 2,0 5 1,0-5 1,0 8 1,0-5-2,0 6 0,0-1 0,0 1 0,0-4 1,0 0 0,0-4 0,0 4 0,0 0-2,0 3 1,0-3 0,0 0 0,0 1 1,0-2-1,0 1 0,0 0 0,0 3 0,0 1-2,0-1 1,0-3 0,0 0 0,0 1 1,0-2-1,0 1 1,0 0-1,0 3 0,0-3 0,0 0 0,0 0 0,0 4 0,0-4-1,0 0 1,0-1-1,0 5 1,0-4 0,0 0 0,0-4-1,0 4 0,0-3 1,0 3 0,0 1 0,0-3 0,0 2 0,0 0 0,0 4 1,0-4-1,0 0 1,0-4 2,0 4-2,0 0 0,0 0 0,0 0 1,0-4-1,0 4 1,0-3 3,0 3-3,0-5 0,0 4-1,0-3 1,0 0 5,0 4-5,0-5 0,0 4 4,0-3-4,0-2 1,0 5 3,0-2-4,0-3 0,0 5 0,0-3 0,0-1 0,0 5 0,0-3 0,0 3 0,0-4 3,0 4-4,0-5 1,0 4-1,0-2 0,0-2 0,0 5 1,0-4-1,0 4 0,0-3 0,0 3 0,0-4 0,0 4 0,0-3 0,0 3 0,0-4 3,0 4-1,0-5 0,0 8-1,0-5 1,0 1-4,0 3 1,0-6 1,0 4 0,0-5-2,0 3 0,0-4 0,0 2-1,0-2 1,0 5 0,0-2-1,0-3 0,0 4 0,0-4 0,0 2 0,0-2 0,0 5 0,0-2 0,0-3 0,0 3 0,0-2 0,0 1 0,0-2 0,0 5 0,0-3 0,0-1 0,0 3 0,0-1 0,0-3 0,0 4 0,0-5-382,0 4 382,0-3 0,0 4 0,0-5-383,0 0 1,0-5 382,0 4 0,0-50 0,0-7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39.713"/>
    </inkml:context>
    <inkml:brush xml:id="br0">
      <inkml:brushProperty name="width" value="0.025" units="cm"/>
      <inkml:brushProperty name="height" value="0.025" units="cm"/>
    </inkml:brush>
  </inkml:definitions>
  <inkml:trace contextRef="#ctx0" brushRef="#br0">1 42 30374,'0'-10'-1166,"0"4"778,0 1 193,0 5 545,0 0-117,0 5-399,0-4 41,0 4-167,0-5 584,0 0-1,0-5-291,0 4-146,0-4 1,0 4-147,0-2 292,0 2 0,0-4 0,0 5 0,0-1-291,0-3-1,0 3 292,0-3 0,0 4 146,0 0 0,0 4-146,0 3 0,0-1 0,0 1 0,0 0 0,0 3 0,0 1 0,0-1 0,0 1 0,0-1 0,0 0 0,0 1 0,0-1 0,0 1 0,0-1 0,0 0 0,0 1 0,0-1 0,0 1 0,0-1-98,0 1 1,0-4 0,0-1 97,0 3 0,0-4 0,0 2 0,0 1 0,0-2 0,0 1 0,0 1 0,0-2 0,0 1 0,0 0 0,0 3 0,0-3 0,0 0 0,0-3 0,0 3 0,0 0 0,0 3 0,0-3 0,0 0 0,0-4 0,0 4 0,0 0 0,0 4 0,0-4 0,0 0 0,0-4 0,0 4 0,0-4 0,0 4 0,0-3 0,0 3 0,0-4 0,0 4 0,0 0 0,0 4 0,0-4 0,0-1 0,0-2 0,0 3 0,0-4 0,0 4 0,0-3 0,0 3 0,0 0 0,0 3 0,0 1 0,0-1 0,0-3 0,0 0 0,0 1 0,0-2 0,0 1 0,0 0 0,0 3 0,0-3 0,0 0 0,0 1 0,0-2 0,0 1 0,0 0 0,0 3 0,0 1 0,0-1 0,0 0 0,0 1 0,0-1 0,0-3 0,0 0 0,0 1 0,0 1 0,0 2 0,0-1 0,0 1 0,0-1 0,0 1 0,0-1 0,0 0 0,0 1 0,0-4 0,0 0 0,0-4 0,0 4 0,0-3 0,0 3 0,0-4 0,0 4 0,0-5 0,0 4 0,0-2 0,0-3 0,0 3 0,0-3 0,0 3 0,0-3 0,0 4 0,0-1 0,0-2 0,0 3 0,0-1 0,0-3 0,0 8 0,0-6 0,0 3 0,0-2 0,0 3 0,0-5 0,0 4 0,0-3 0,0 0 0,0 4 0,0-4 0,0 4 0,0-3 0,0 3 0,0-4 0,0 4 0,0-4 0,0 4 0,0-3 0,0 3 0,0-5 0,0 4 0,0-3 0,0 0 0,0 4 0,0-5 0,0 7 0,0-12 0,0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7:48.847"/>
    </inkml:context>
    <inkml:brush xml:id="br0">
      <inkml:brushProperty name="width" value="0.025" units="cm"/>
      <inkml:brushProperty name="height" value="0.025" units="cm"/>
    </inkml:brush>
  </inkml:definitions>
  <inkml:trace contextRef="#ctx0" brushRef="#br0">1 198 24244,'0'-7'39,"0"0"-23,0 5 1,0-4 7,0 3-12,0 2-8,0-4-4,0 5 0,0-1 0,0-3 0,0 3 0,0-4 0,0 4 0,0-2 0,0 2 0,0-5 0,0 2 0,0 2 0,0-5 0,0 4 0,0-4 0,0 3 0,0-3 0,0 4 0,0-4 0,0 3 0,0-3 0,0 4 0,0-4 0,0 4 0,0-4 0,0 0 0,0 0 0,0 0 0,0 3 0,0-3 0,0 4 0,0-4 0,0 5 0,0-4 0,0 2 0,0 3 0,0-3 0,0 4 0,0 0 0,0-5 0,0 4 0,0-4 0,0 5 0,0 0 0,0 23 0,0 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08.212"/>
    </inkml:context>
    <inkml:brush xml:id="br0">
      <inkml:brushProperty name="width" value="0.025" units="cm"/>
      <inkml:brushProperty name="height" value="0.025" units="cm"/>
    </inkml:brush>
  </inkml:definitions>
  <inkml:trace contextRef="#ctx0" brushRef="#br0">1 32 24501,'0'7'0,"0"0"0,0 0 0,0 3 0,0 1 0,0-1 0,0 1 0,0-5 0,0 1 0,0 2 0,0 0 0,0-2 0,0 0 0,0 1 0,0 1 0,0-2 0,0 0 0,0 1 0,0 1 0,0 2 0,0-1 0,0 1 0,0-1 0,0 0 0,0 1 0,0-1 0,0 1 0,0-1 0,0 0 0,0 1 0,0-1 0,0-3 0,0 0 0,0 1 0,0-2 0,0 1 0,0-3 0,0 2 0,0-2 0,0 3 0,0-4 0,0 4 0,0 0 0,0 4 0,0-4 0,0 0 0,0-4 0,0 4 0,0-4 0,0 4 0,0-3 0,0 3 0,0 0 0,0 3 0,0-3 0,0 0 0,0 0 0,0 3 0,0-3 0,0 0 0,0-3 0,0 3 0,0 0 0,0 3 0,0-3 0,0 0 0,0 0 0,0 3 0,0-3 0,0 0 0,0 1 0,0-2 0,0 1 0,0 0 0,0 3 0,0-3 0,0 0 0,0 0 0,0 4 0,0-4 0,0 0 0,0 1 0,0-3 0,0 2 0,0 0 0,0 4 0,0-1 0,0 1 0,0-4 0,0 0 0,0 1 0,0-3 0,0 2 0,0 0 0,0 4 0,0-4 0,0 0 0,0 0 0,0 3 0,0-3 0,0 0 0,0 1 0,0-2 0,0 1 0,0 1 0,0-2 0,0 1 0,0-1 0,0 5 0,0-1 0,0 1 0,0-4 0,0 0 0,0 1 0,0-2 0,0 0 0,0-2 0,0 3 0,0 0 0,0 3 0,0-3 0,0 0 0,0-3 0,0 3 0,0-4 0,0 4 0,0-5 0,0 4 0,0-2 0,0-2 0,0 5 0,0-5 0,0 4 0,0-3 0,0-1 0,0 2 0,0-4 0,0 0 0,0 5 0,0-4 0,0 4 0,0-5 0,0 0 0,0 4 0,0 7 0,0 5 0</inkml:trace>
  <inkml:trace contextRef="#ctx0" brushRef="#br0" timeOffset="1283">1 178 24501,'0'-6'14,"0"-3"3,0 8 1,0-5 4,0 2-18,0 3 1,0-5-5,0 3 0,0 2 0,0-8 0,0 6 0,0-4 0,0 4 0,0-4 0,0 5 0,0-8 0,0 5 0,0-6 0,0 4 0,0 0 0,0 4 0,0-4 0,0 3 0,0-3 0,0 4 0,0-4 0,0 5 0,0-4 0,0 2 0,0 3 0,0-8 0,0 8 0,0-5 0,0 3 0,0 1 0,0-2 0,0 4 0,0 0 0,0 14 0,0 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21.261"/>
    </inkml:context>
    <inkml:brush xml:id="br0">
      <inkml:brushProperty name="width" value="0.025" units="cm"/>
      <inkml:brushProperty name="height" value="0.025" units="cm"/>
    </inkml:brush>
  </inkml:definitions>
  <inkml:trace contextRef="#ctx0" brushRef="#br0">1 22 24540,'0'-6'0,"0"-3"0,0 7 0,0-2 0,0 4 0,0 0 0,0 4 0,0 2 0,0 5 0,0-4 0,0-1 0,0 3 0,0 0 0,0 1 1,0 1 0,0-1 0,0 1 0,0-1 0,0 0 1,0 1-2,0-1 1,0 1-1,0-1 0,0 0 0,0 1 1,0-1-1,0 1 0,0-4 0,0 0 0,0 1 0,0 1 0,0 1 0,0-3 0,0 0 0,0 1 0,0 2 0,0 0 0,0 0 0,0 1 0,0-1 0,0-3 0,0 0 0,0 1 0,0 2 0,0 0 0,0 0 0,0 1 0,0-1 0,0 1 0,0-1 0,0-3 0,0 0 0,0 1 0,0-2 0,0 1 0,0 1 0,0-2 0,0 1 0,0 1 0,0-2 0,0 0 0,0 1 0,0 4 0,0-4 0,0 0 0,0 0 0,0 3 0,0-3 0,0 0 0,0-4 0,0 4 0,0-3 0,0 3 0,0 0 0,0 3 0,0-3 0,0 0 0,0 1 0,0-2 0,0 1 0,0 0 0,0 3 0,0-3 0,0 0 0,0 1 0,0-2 0,0 1 0,0 1 0,0 1 0,0 2 0,0-1 0,0 1 0,0-1 0,0-3 0,0 0 0,0 1 0,0-2 0,0 1 0,0 1 0,0 1 0,0 2 0,0-1 0,0 0 0,0 1 0,0-4 0,0 0 0,0 1 0,0 1 0,0 1 0,0-3 0,0 0 0,0 0 0,0 4 0,0-4 0,0 0 0,0-4 0,0 4 0,0-3 0,0 2 0,0-2 0,0 3 0,0-4 0,0 4 0,0 0 0,0 4 0,0-4 0,0 0 0,0-4 0,0 4 1,0-5 1,0 4 1,0-2-1,0-3-2,0 3 0,0-4 0,0 0 0,0 5 0,0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20:08:31.076"/>
    </inkml:context>
    <inkml:brush xml:id="br0">
      <inkml:brushProperty name="width" value="0.025" units="cm"/>
      <inkml:brushProperty name="height" value="0.025" units="cm"/>
    </inkml:brush>
  </inkml:definitions>
  <inkml:trace contextRef="#ctx0" brushRef="#br0">1 63 24683,'0'-5'0,"0"0"0,0 4 0,0-3 0,0 3 0,0-3 0,0-1 0,0 3 0,0-5 0,0 4 0,0-1 0,0-1 0,0 4 0,0-8 0,0 8 0,0-4 0,0 5 0,0 0 0,0 5 2,0-4 3,0 8 0,0-8-3,0 8 1,0-6-1,0 4 1,0 0-2,0 3 1,0-3-1,0 0 0,0 1 0,0-2 0,0 1-1,0 1 1,0 1 0,0 2-1,0-1 0,0 0 0,0 1 0,0-1 0,0 1 0,0-1 0,0 0 0,0 1 0,0-1 0,0 1 0,0-4 0,0 0 0,0 1 0,0 1 0,0 1 0,0 1 0,0-1 0,0 1 0,0-1 0,0 0 0,0 1 0,0-1 0,0-3 0,0 0 0,0 1 0,0 2 0,0 0 0,0 0 0,0 1 0,0-1 0,0 1 0,0-1 0,0 1 0,0-1 0,0 0 0,0 1 0,0-1 0,0 1 0,0-1 0,0 0 0,0 1 0,0-1 0,0 1 0,0-1 0,0 1 0,0-1 0,0 0 0,0 1 0,0-1 0,0-3 0,0 0 0,0 1 0,0 1 0,0 2 0,0-1 0,0 1 0,0-1 0,0 1 0,0-5 0,0 1 0,0 2 0,0 0 0,0 1 0,0 1 0,0-1 0,0 0 0,0 1 0,0-1 0,0 1 0,0-4 0,0 0 0,0 1 0,0 1 0,0 1 0,0 1 0,0-1 0,0 1 0,0-1 0,0-3 0,0 0 0,0-4 0,0 4 0,0 0 0,0 4 0,0-4 0,0 0 0,0 0 0,0 3 0,0-3 0,0 0 0,0 0 0,0 3 0,0 1 0,0-6 0,0 5 0,0-3 0,0-3 0,0 6 0,0-8 0,0 5 0,0-4 0,0 4 0,0-4 0,0 6 0,0-8 0,0 4 0,0-5 0,0 0 0,0-10 0,0-1 0</inkml:trace>
  <inkml:trace contextRef="#ctx0" brushRef="#br0" timeOffset="1384">1 1022 24714,'0'7'0,"0"0"0,0-5 0,0 7 0,0-6 0,0 4 0,0-4 0,0 4 0,0-5 0,0 4 0,0-2 0,0-3 0,0 3 0,0-31 0,0-8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22:53:45.020"/>
    </inkml:context>
    <inkml:brush xml:id="br0">
      <inkml:brushProperty name="width" value="0.08571" units="cm"/>
      <inkml:brushProperty name="height" value="0.08571" units="cm"/>
      <inkml:brushProperty name="color" value="#00A0D7"/>
    </inkml:brush>
  </inkml:definitions>
  <inkml:trace contextRef="#ctx0" brushRef="#br0">26 77 13165,'-14'-11'0,"2"8"0,12-5 0,0 16 0,0-5 0,12-26 0,2-19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3:54:34.405"/>
    </inkml:context>
    <inkml:brush xml:id="br0">
      <inkml:brushProperty name="width" value="0.2" units="cm"/>
      <inkml:brushProperty name="height" value="0.2" units="cm"/>
      <inkml:brushProperty name="color" value="#004F8B"/>
    </inkml:brush>
  </inkml:definitions>
  <inkml:trace contextRef="#ctx0" brushRef="#br0">240 1 27012,'-22'0'-4,"0"0"1,8 0 0,-1 0 2,10 0 1,-7 0-1,5 0 0,5 0 1,-18 0 0,18 0-2,-8 0 2,1 0 0,6 0 0,-9 0 0,5 0 0,4 0 0,-16 0 0,17 0 0,-8 0 0,0 0 0,8 0 0,-8 0 0,0 0 0,8 0 0,-8 0 0,30 0 0,-6 0 0,15 0 0,-12 0 0,-2 0 0,2 0 0,-5 0 0,2 0 0,3 0 0,3 0 0,1 0 0,1 0 0,0 0 0,0 0 0,-1 0 0,1 0 0,0 0 0,0 0 0,0 0 0,-1 0 0,1 0 0,0 0 0,0 0 0,-1 0 0,1 0 0,-7 0 0,-1 0 0,3 0 0,3 0 0,-6 0 0,1 0 0,2 0 0,2 0 0,-5 0 0,1 0 0,2 0 0,-5 0 0,2 0 0,3 0 0,3 0 0,2 0 0,-1 0 0,1 0 0,0 0 0,0 0 0,-1 0 0,1 0 0,0 0 0,0 0 0,0 0 0,-1 0 0,1 0 0,0 0 0,-8 0 0,1 0 0,2 0 0,2 0 0,3 0 0,0 0 0,0 0 0,-1 0 0,1 0 0,0 0 0,0 0 0,-1 0 0,1 0 0,0 0 0,0 0 0,0 0 0,-1 0 0,1 0 0,0 0 0,0 0 0,-1 0 0,-6 0 0,-1 0 0,3 0 0,3 0 0,1 0 0,1 0 0,0 0 0,0 0 0,0 0 0,-1 0 0,1 0 0,-7 0 0,-1 0 0,3 0 0,2 0 0,3 0 0,0 0 0,0 0 0,0 0 0,-1 0 0,1 0 0,0 0 0,0 0 0,7 0 0,0 0 0,-3 0 0,-1 0 0,-4 0 0,1 0 0,0 0 0,0 0 0,7 0 0,0 0 0,0 0 0,2 0 0,-7 0 0,5 0 0,-2 0 0,2 0 0,-5 0 0,8 0 0,-3 0 0,0 0 0,7 0 0,-4 0 0,-1 0 0,0 0 0,6 0 0,-6 0 0,1 0 0,-1 0 0,8 0 0,-5 0 0,2 0 0,0 0 0,-7 0 0,8 0 0,-1 0 0,-2 0 0,7 0 0,-7 0 0,2 0 0,0 0 0,1 0 0,4 0 0,-2 0 0,-3 0 0,-7 0 0,7 0 0,0 0 0,-2 0 0,5 0 0,-10 0 0,0 0 0,3 0 0,-1 0 0,5 0 0,-4 0 0,-1 0 0,-7 0 0,8 0 0,-3 0 0,0 0 0,2 0 0,-4 0 0,5 0 0,1 0 0,-4 0 0,5 0 0,0 0 0,0 0 0,-5 0 0,7 0 0,1 0 0,-3 0 0,4 0 0,-9 0 0,0 0 0,3 0 0,-6 0 0,8 0 0,0 0 0,0 0 0,-5 0 0,5 0 0,-3 0 0,-4 0 0,4 0 0,1 0 0,-1 0 0,1 0 0,4 0 0,-4 0 0,-1 0-1,0 0 1,8 0 0,-5 0 0,2 0 0,1 0 0,-8 0 0,5 0 0,-1 0-1,1 0 1,-5 0 0,8 0 0,-1 0-1,-2 0 1,5 0 0,-8 0 0,3 0-1,5 0 1,-6 0 0,1 0 0,0 0-1,0 0 1,0 0-1,5 0 1,-5 0-1,-3 0 0,8 0 1,-5 0-1,2 0 0,0 0 1,-7 0-1,5 0 1,0 0-1,0 0 0,-8 0 0,6 0 1,-3 0-1,0 0 0,2 0 0,-4 0 0,2 0 0,-2 0 0,-3 0 0,-2 0 1,2 0-1,5 0 0,-5 0 0,5 0 0,-5 0 0,-2 0 0,0 0 0,0 0 0,-1 0 0,1 0 0,7 0 0,0 0 0,-2 0-1,-3 0 0,-2 0 0,2 0 0,3 0-5,2 0 0,0 0 1,-5 0-1,3 0-2,2 0 1,2 0 0,-4 0 0,4 0-2,3 0 1,-5 0-1,5 0 1,0 0-1,0 0 1,-5 0 0,7 0-1,3 0 2,2 0 0,-5 0 0,0 0 0,3 0 0,2 0 1,-4 0-1,-1 0 1,3 0-1,2 0 1,-3 0 0,1 0-1,2 0-1,-2 0 1,0 0-1,4 0 1,1 0-2,-1 0 1,3 0-1,3 0 1,1 0-1,-1 0 0,-1 0 0,1 0 1,4 0 0,3 0 0,-8 0 1,5 0-1,0 0 0,5 0 1,-2 0 0,0 0 0,-3 0-1,-5 0 0,8 0 0,0 0 1,2 0-2,0 0 0,-10 0 0,5 0 0,-2 0 0,0 0 0,0 0 1,-5 0-1,2 0 1,3 0 1,0 0-1,-8 0 1,1 0-1,0 0 1,2 0-1,2 0 1,3 0-2,-3 0 1,1 0 0,-1 0 0,3 0-1,-3 0 0,8 0 0,-1 0 1,3 0-1,1 0 1,-9 0 0,8 0 0,3 0 0,2 0 1,2 0-1,0 0 1,1 0-2,-1 0 1,8 0-1,-1 0 1,-2 0-1,-2 0 0,5 0 0,-1 0 0,1 0 0,2 0 0,-7 0 0,4 0 0,-4 0-1,-3 0 0,3 0 0,2 0 0,1 0-1,-9 0 0,4 0 0,-8 0 0,5 0-1,2 0 1,-7 0 0,-2 0 0,-1 0 0,1 0 1,2 0-1,7 0 1,1 0-1,-1 0 0,-7 0 0,0 0 0,3 0-1,2 0 1,2 0 0,-2 0 0,-3 0 0,-2 0 0,-7 0 1,7 0-1,0 0 1,-2 0 0,5 0 0,-8 0 0,2 0 0,6 0 0,-5 0 0,-1 0 1,-2 0 0,-4 0 0,4 0 0,-2 0 1,-3 0 0,-2 0 0,-2 0 0,-1 0 1,1 0 0,-1 0 1,1 0-1,2 0 1,2 0 0,3 0 0,0 0 0,-7 0 1,-1 0-1,1 0 0,-1 0 1,1 0-1,2 0 0,5 0 0,-5 0 0,4 0 0,-4 0 0,-2 0 1,-1 0-1,1 0 1,0 0 0,-1 0 0,1 0 0,-1 0 0,3 0 0,5 0 1,-5 0 0,5 0 0,-5 0-1,-3 0 1,1 0-1,-1 0 1,1 0-1,0 0 0,6 0 0,1 0 0,0 0 0,2 0 0,-4 0 0,6 0 0,1 0 0,0 0 0,-6 0 1,8 0-1,0 0 0,-2 0 1,5 0 0,-8 0-1,2 0 0,6 0 1,-1 0-1,1 0 1,-5 0-1,-3 0 0,7 0 0,-4 0 0,0 0 0,-6 0 1,4 0-1,-4 0 1,-1 0-1,-3 0 1,-3 0 0,1 0 0,0 0-1,-1 0 1,8 0 0,0 0-1,-3 0 0,-2 0 0,-2 0 1,-1 0-1,3 0 0,5 0 0,-8 0 1,3 0-1,-7 0 0,0 0 1,2 0-1,0 0 1,-2 0-1,-3 0 1,-7 0 0,5 0 0,0 0 0,0 0 0,-5 0 0,5 0 0,0 0 0,-1 0 0,-3 0 0,6 0 0,0 0-1,-2 0 1,7 0-1,-7 0 1,2 0-1,1 0 0,-1 0 1,7 0-1,-1 0 0,-6 0 1,5 0 0,-5 0 0,5 0 0,3 0 0,0 0 0,-1 0 0,-2 0 0,-4 0 1,4 0-1,-5 0 1,3 0-1,-3 0 0,3 0 0,-8 0 1,3 0-1,5 0 0,-1 0 0,1 0 0,-5 0 0,-3 0 0,8 0 0,-3 0 0,3 0 0,-3 0 0,6 0 0,-6 0 1,5 0-1,3 0 1,-1 0-1,-2 0 1,-2 0-1,-3 0 1,1 0 0,4 0 0,-3 0 0,-1 0 0,-8 0 0,5 0 0,-1 0-1,1 0 1,-7 0 0,2 0 0,-5 0-1,-2 0 1,0 0 0,0 0 0,-1 0-1,1 0 1,0 0-1,0 0 1,-1 0-1,1 0 1,2 0 0,3 0-1,2 0 1,-2 0 0,-3 0 0,-2 0 0,2 0 0,5 0 0,-5 0 1,5 0-1,-2 0 1,2 0 0,-5 0 0,5 0 0,-2 0 0,2 0 0,-5 0 0,7 0 0,-2 0 0,0 0 0,8 0 0,-6 0 1,1 0-2,-1 0 1,5 0 0,-4 0 0,-1 0-1,1 0 1,4 0 0,-5 0 0,1 0-1,-1 0 1,6 0-1,-6 0 1,1 0 0,-1 0 0,0 0 0,-4 0 0,2 0 0,-2 0 0,4 0 1,-2 0-1,-2 0 0,-3 0 1,5 0 0,2 0 0,1 0-1,-1 0 1,1 0 0,-6 0 0,6 0-1,2 0 1,2 0-1,5 0 1,-2 0-1,-3 0 0,3 0 0,9 0 0,3 0-1,-2 0 1,-1 0 0,0 0 0,3 0-1,-2 0 1,4 0 0,0 0 0,0 0 0,0 0 0,1 0 0,-3 0 0,4 0-1,1 0 1,-3 0 0,-7 0 0,2 0-1,3 0 0,7 0 1,-7 0-1,-3 0 0,-2 0 0,-2 0 1,0 0-1,-1 0 0,1 0 0,-1 0 0,1 0 0,-3 0 0,-5 0 1,3 0-1,-8 0 1,1 0-1,-1 0 0,-2 0 1,-4 0-1,1 0-1,3 0 0,0 0 1,-7 0-1,0 0 0,0 0 0,-1 0-1,1 0 1,-7 0 0,-1 0 0,3 0 0,-5 0 0,3 0-3,2 0 1,2 0-1,3 0 1,0 0 0,-1 0 0,1 0 3,0 0 0,0 0 0,-1 0 0,1 0 1,0 0-1,0 0 1,0 0 1,-1 0 0,1 0 0,2 0-1,5 0 1,-5 0 0,6 0-1,-6 0 1,-3 0 0,9 0 0,1 0 0,0 0 0,1 0 0,-3 0 0,-7 0 0,2 0-1,5 0 1,-5 0 0,5 0 0,-5 0-1,-2 0 1,0 0-1,0 0 1,-1 0-2,1 0 1,0 0 0,0 0-1,0 0 1,-1 0 0,1 0-1,0 0 1,0 0 0,-1 0-1,1 0 1,0 0 0,0 0 0,0 0 1,-8 0 0,1 0 0,2 0-1,2 0 1,-5 0 0,1 0 0,2 0 0,2 0 0,3 0 1,0 0-1,0 0 0,-8 0 1,1 0-1,2 0 0,2 0 1,3 0 0,-1 0 0,1 0-1,0 0 1,2 0 0,3 0 0,2 0-1,-3 0 1,1 0 0,0 0 0,2 0-1,-3 0 1,6 0-1,-1 0 1,1 0-1,-1 0 0,5 0 0,-4 0 1,-1 0-1,1 0-1,4 0 1,-4 0 0,1 0 0,6 0 0,-7 0 0,-1 0 0,-2 0-1,0 0 1,7 0 0,-7 0 0,-2 0 0,-3 0 0,0 0 0,3 0 0,2 0 0,-2 0 0,-3 0 0,-2 0 0,-1 0-1,1 0 0,0 0 0,0 0 0,0 0 1,7 0-1,0 0 1,-3 0 0,-2 0 0,-2 0 0,0 0-1,0 0 1,0 0 0,-1 0 0,1 0-1,0 0 1,7 0 0,0 0 0,-2 0-1,-3 0 1,-2 0 0,-1 0 0,1 0-1,0 0 1,0 0 0,2 0-1,2 0 0,4 0 1,-1 0 0,-5 0-1,2 0 0,3 0 1,0 0 0,-4 0-1,1 0 0,3 0 1,3 0 0,-6 0-1,3 0 0,-2 0 1,0 0-1,-1 0 1,3 0-1,-2 0 1,-3 0-1,0 0 1,3 0-1,2 0 1,0 0-1,-7 0 1,0 0-1,-1 0 1,1 0-1,0 0 1,0 0-1,-1 0 1,1 0-1,0 0 1,0 0-1,-1 0 1,1 0 0,0 0-1,0 0 0,0 0 1,-1 0 0,1 0 0,0 0 0,0 0 0,-1 0 0,1 0 0,0 0 0,0 0 0,0 0 0,-1 0 0,1 0-1,0 0 1,0 0 0,-1 0-1,1 0 1,0 0 0,0 0-2,0 0 1,-1 0-1,1 0 1,0 0 0,0 0 0,-8 0 0,1 0 0,-8 0 0,7 0 0,-6 0 1,6 0 0,-6 0-3,6 0 2,-9 0 1,14 0 0,-7 0 1,10 0 0,-7 0 1,-1 0-1,3 0 0,-5 0 0,3 0-1,2 0 1,2 0 0,3 0 0,0 0 1,-1 0-1,1 0 0,-7 0 1,-1 0-1,3 0 1,2 0-1,3 0 0,0 0 1,0 0 0,0 0-1,-1 0 1,1 0 0,0 0 0,0 0-1,-1 0 1,1 0 0,0 0-1,0 0 1,0 0 0,-1 0-1,1 0 1,0 0-1,0 0 1,-1 0 0,1 0 0,0 0-1,0 0 0,0 0 1,-1 0-1,1 0 1,-7 0-1,-1 0 1,-7 0-1,8 0 1,-8 0-1,8 0 1,-1 0-1,8 0 1,0 0-1,0 0 1,-1 0-1,1 0 0,0 0 1,-8 0-1,1 0 0,2 0 1,2 0-1,3 0 0,0 0 1,-1 0-1,1 0 0,0 0 0,0 0 0,0 0 0,-1 0 1,1 0-1,0 0 0,-8 0 1,1 0-1,2 0 1,-5 0-1,3 0 0,1 0 0,-3 0 0,1 0 0,1 0 0,6 0 0,1 0-1,0 0 1,-8 0-1,1 0 0,-1 0 1,1 0-1,0 0 0,-11 0-3,6 0 4,0 0 0,-5 0 0,9 0 0,-7 0 0,8 0 0,-8 0-1,8 0 1,-8 0-2,7 0 1,1 0-1,7 0 1,-1 0 1,-6 0 0,-1 0 0,-6 0-1,6 0 1,-6 0-1,6 0-1,-9 0 1,14 0 1,-7 0 0,10 0-1,0 0 1,-10 0 0,7 0 0,-4 0 0,-3 0 0,2 0 1,-6 0-1,6 0 1,-6 0 0,6 0-1,3 0 0,-5 0 0,3 0 0,-1 0 0,8 0 0,-8 0 1,1 0-2,2 0 0,-5 0-1,2 0 1,1 0 0,7 0 1,-8 0-1,1 0 0,2 0 0,-5 0 0,2 0 1,-6 0-1,6 0 1,1 0-1,6 0 1,-6 0-2,-1 0 1,-9 0 0,15 0 1,-16 0-2,11 0 2,-10 0 0,7 0-1,-5 0-10,-4 0 12,-13 0 0,5 0 0,-14 0 0,19 0 0,-10 0 0,8 0 0,-8 0 0,-19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24D9D-4328-4134-BB51-B0AEAA81A219}" type="datetimeFigureOut">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DF45D-9EB7-48AA-9FEF-AFCA1E74AF7E}" type="slidenum">
              <a:t>‹#›</a:t>
            </a:fld>
            <a:endParaRPr lang="en-US"/>
          </a:p>
        </p:txBody>
      </p:sp>
    </p:spTree>
    <p:extLst>
      <p:ext uri="{BB962C8B-B14F-4D97-AF65-F5344CB8AC3E}">
        <p14:creationId xmlns:p14="http://schemas.microsoft.com/office/powerpoint/2010/main" val="733248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Land_mobile-satellite_service"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en.wikipedia.org/wiki/TVNZ" TargetMode="External"/><Relationship Id="rId4" Type="http://schemas.openxmlformats.org/officeDocument/2006/relationships/hyperlink" Target="https://en.wikipedia.org/wiki/Satellite_lin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Geolocalization"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en.wikipedia.org/wiki/Radio_wav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smtClean="0"/>
              <a:t>2</a:t>
            </a:fld>
            <a:endParaRPr lang="en-US"/>
          </a:p>
        </p:txBody>
      </p:sp>
    </p:spTree>
    <p:extLst>
      <p:ext uri="{BB962C8B-B14F-4D97-AF65-F5344CB8AC3E}">
        <p14:creationId xmlns:p14="http://schemas.microsoft.com/office/powerpoint/2010/main" val="240353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11</a:t>
            </a:fld>
            <a:endParaRPr lang="en-US"/>
          </a:p>
        </p:txBody>
      </p:sp>
    </p:spTree>
    <p:extLst>
      <p:ext uri="{BB962C8B-B14F-4D97-AF65-F5344CB8AC3E}">
        <p14:creationId xmlns:p14="http://schemas.microsoft.com/office/powerpoint/2010/main" val="3553259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12</a:t>
            </a:fld>
            <a:endParaRPr lang="en-US"/>
          </a:p>
        </p:txBody>
      </p:sp>
    </p:spTree>
    <p:extLst>
      <p:ext uri="{BB962C8B-B14F-4D97-AF65-F5344CB8AC3E}">
        <p14:creationId xmlns:p14="http://schemas.microsoft.com/office/powerpoint/2010/main" val="222737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13</a:t>
            </a:fld>
            <a:endParaRPr lang="en-US"/>
          </a:p>
        </p:txBody>
      </p:sp>
    </p:spTree>
    <p:extLst>
      <p:ext uri="{BB962C8B-B14F-4D97-AF65-F5344CB8AC3E}">
        <p14:creationId xmlns:p14="http://schemas.microsoft.com/office/powerpoint/2010/main" val="218317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14</a:t>
            </a:fld>
            <a:endParaRPr lang="en-US"/>
          </a:p>
        </p:txBody>
      </p:sp>
    </p:spTree>
    <p:extLst>
      <p:ext uri="{BB962C8B-B14F-4D97-AF65-F5344CB8AC3E}">
        <p14:creationId xmlns:p14="http://schemas.microsoft.com/office/powerpoint/2010/main" val="329319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15</a:t>
            </a:fld>
            <a:endParaRPr lang="en-US"/>
          </a:p>
        </p:txBody>
      </p:sp>
    </p:spTree>
    <p:extLst>
      <p:ext uri="{BB962C8B-B14F-4D97-AF65-F5344CB8AC3E}">
        <p14:creationId xmlns:p14="http://schemas.microsoft.com/office/powerpoint/2010/main" val="114412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16</a:t>
            </a:fld>
            <a:endParaRPr lang="en-US"/>
          </a:p>
        </p:txBody>
      </p:sp>
    </p:spTree>
    <p:extLst>
      <p:ext uri="{BB962C8B-B14F-4D97-AF65-F5344CB8AC3E}">
        <p14:creationId xmlns:p14="http://schemas.microsoft.com/office/powerpoint/2010/main" val="358508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17</a:t>
            </a:fld>
            <a:endParaRPr lang="en-US"/>
          </a:p>
        </p:txBody>
      </p:sp>
    </p:spTree>
    <p:extLst>
      <p:ext uri="{BB962C8B-B14F-4D97-AF65-F5344CB8AC3E}">
        <p14:creationId xmlns:p14="http://schemas.microsoft.com/office/powerpoint/2010/main" val="2217939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18</a:t>
            </a:fld>
            <a:endParaRPr lang="en-US"/>
          </a:p>
        </p:txBody>
      </p:sp>
    </p:spTree>
    <p:extLst>
      <p:ext uri="{BB962C8B-B14F-4D97-AF65-F5344CB8AC3E}">
        <p14:creationId xmlns:p14="http://schemas.microsoft.com/office/powerpoint/2010/main" val="100286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19</a:t>
            </a:fld>
            <a:endParaRPr lang="en-US"/>
          </a:p>
        </p:txBody>
      </p:sp>
    </p:spTree>
    <p:extLst>
      <p:ext uri="{BB962C8B-B14F-4D97-AF65-F5344CB8AC3E}">
        <p14:creationId xmlns:p14="http://schemas.microsoft.com/office/powerpoint/2010/main" val="216560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22</a:t>
            </a:fld>
            <a:endParaRPr lang="en-US"/>
          </a:p>
        </p:txBody>
      </p:sp>
    </p:spTree>
    <p:extLst>
      <p:ext uri="{BB962C8B-B14F-4D97-AF65-F5344CB8AC3E}">
        <p14:creationId xmlns:p14="http://schemas.microsoft.com/office/powerpoint/2010/main" val="235766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a:t>
            </a:fld>
            <a:endParaRPr lang="en-US"/>
          </a:p>
        </p:txBody>
      </p:sp>
    </p:spTree>
    <p:extLst>
      <p:ext uri="{BB962C8B-B14F-4D97-AF65-F5344CB8AC3E}">
        <p14:creationId xmlns:p14="http://schemas.microsoft.com/office/powerpoint/2010/main" val="2936335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23</a:t>
            </a:fld>
            <a:endParaRPr lang="en-US"/>
          </a:p>
        </p:txBody>
      </p:sp>
    </p:spTree>
    <p:extLst>
      <p:ext uri="{BB962C8B-B14F-4D97-AF65-F5344CB8AC3E}">
        <p14:creationId xmlns:p14="http://schemas.microsoft.com/office/powerpoint/2010/main" val="2440394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24</a:t>
            </a:fld>
            <a:endParaRPr lang="en-US"/>
          </a:p>
        </p:txBody>
      </p:sp>
    </p:spTree>
    <p:extLst>
      <p:ext uri="{BB962C8B-B14F-4D97-AF65-F5344CB8AC3E}">
        <p14:creationId xmlns:p14="http://schemas.microsoft.com/office/powerpoint/2010/main" val="3900415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DF45D-9EB7-48AA-9FEF-AFCA1E74AF7E}" type="slidenum">
              <a:rPr lang="en-US"/>
              <a:t>25</a:t>
            </a:fld>
            <a:endParaRPr lang="en-US"/>
          </a:p>
        </p:txBody>
      </p:sp>
    </p:spTree>
    <p:extLst>
      <p:ext uri="{BB962C8B-B14F-4D97-AF65-F5344CB8AC3E}">
        <p14:creationId xmlns:p14="http://schemas.microsoft.com/office/powerpoint/2010/main" val="3194770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26</a:t>
            </a:fld>
            <a:endParaRPr lang="en-US"/>
          </a:p>
        </p:txBody>
      </p:sp>
    </p:spTree>
    <p:extLst>
      <p:ext uri="{BB962C8B-B14F-4D97-AF65-F5344CB8AC3E}">
        <p14:creationId xmlns:p14="http://schemas.microsoft.com/office/powerpoint/2010/main" val="983976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27</a:t>
            </a:fld>
            <a:endParaRPr lang="en-US"/>
          </a:p>
        </p:txBody>
      </p:sp>
    </p:spTree>
    <p:extLst>
      <p:ext uri="{BB962C8B-B14F-4D97-AF65-F5344CB8AC3E}">
        <p14:creationId xmlns:p14="http://schemas.microsoft.com/office/powerpoint/2010/main" val="281815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Meteorological Satellite Service (MetSat) refers to satellites specifically designed to monitor and predict weather, study the atmosphere, and track environmental changes on Earth.</a:t>
            </a:r>
            <a:br>
              <a:rPr lang="en-US" dirty="0">
                <a:cs typeface="+mn-lt"/>
              </a:rPr>
            </a:br>
            <a:r>
              <a:rPr lang="en-US" dirty="0"/>
              <a:t>The polar-orbiting satellites are also equipped with active and</a:t>
            </a:r>
            <a:endParaRPr lang="en-US" dirty="0">
              <a:ea typeface="Calibri"/>
              <a:cs typeface="Calibri"/>
            </a:endParaRPr>
          </a:p>
          <a:p>
            <a:r>
              <a:rPr lang="en-US" dirty="0"/>
              <a:t>passive microwave sensing instruments that provide for example vertical profiles of temperature and humidity on a worldwide </a:t>
            </a:r>
            <a:r>
              <a:rPr lang="en-US" dirty="0" err="1"/>
              <a:t>basi</a:t>
            </a:r>
            <a:endParaRPr lang="en-US" dirty="0">
              <a:ea typeface="Calibri" panose="020F0502020204030204"/>
              <a:cs typeface="Calibri" panose="020F0502020204030204"/>
            </a:endParaRPr>
          </a:p>
          <a:p>
            <a:r>
              <a:rPr lang="en-US" dirty="0"/>
              <a:t>The huge amount of parameters and data from sensors on MetSat satellites</a:t>
            </a:r>
            <a:endParaRPr lang="en-US" dirty="0">
              <a:ea typeface="Calibri"/>
              <a:cs typeface="Calibri"/>
            </a:endParaRPr>
          </a:p>
          <a:p>
            <a:r>
              <a:rPr lang="en-US" dirty="0"/>
              <a:t>resulted in significant improvements in Numerical Weather Prediction (NWP).</a:t>
            </a:r>
            <a:endParaRPr lang="en-US" dirty="0">
              <a:ea typeface="Calibri"/>
              <a:cs typeface="Calibri"/>
            </a:endParaRPr>
          </a:p>
          <a:p>
            <a:r>
              <a:rPr lang="en-US" dirty="0" err="1">
                <a:ea typeface="Calibri"/>
                <a:cs typeface="Calibri"/>
              </a:rPr>
              <a:t>Temprature</a:t>
            </a:r>
            <a:r>
              <a:rPr lang="en-US" dirty="0">
                <a:ea typeface="Calibri"/>
                <a:cs typeface="Calibri"/>
              </a:rPr>
              <a:t> – Pressure - </a:t>
            </a:r>
          </a:p>
          <a:p>
            <a:endParaRPr lang="en-US" dirty="0">
              <a:ea typeface="Calibri"/>
              <a:cs typeface="Calibri"/>
            </a:endParaRPr>
          </a:p>
          <a:p>
            <a:pPr lvl="1"/>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28</a:t>
            </a:fld>
            <a:endParaRPr lang="en-US"/>
          </a:p>
        </p:txBody>
      </p:sp>
    </p:spTree>
    <p:extLst>
      <p:ext uri="{BB962C8B-B14F-4D97-AF65-F5344CB8AC3E}">
        <p14:creationId xmlns:p14="http://schemas.microsoft.com/office/powerpoint/2010/main" val="529999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Sans-Serif"/>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29</a:t>
            </a:fld>
            <a:endParaRPr lang="en-US"/>
          </a:p>
        </p:txBody>
      </p:sp>
    </p:spTree>
    <p:extLst>
      <p:ext uri="{BB962C8B-B14F-4D97-AF65-F5344CB8AC3E}">
        <p14:creationId xmlns:p14="http://schemas.microsoft.com/office/powerpoint/2010/main" val="3792411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30</a:t>
            </a:fld>
            <a:endParaRPr lang="en-US"/>
          </a:p>
        </p:txBody>
      </p:sp>
    </p:spTree>
    <p:extLst>
      <p:ext uri="{BB962C8B-B14F-4D97-AF65-F5344CB8AC3E}">
        <p14:creationId xmlns:p14="http://schemas.microsoft.com/office/powerpoint/2010/main" val="1251050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Sans-Serif"/>
              <a:buChar char="•"/>
            </a:pPr>
            <a:r>
              <a:rPr lang="en-US"/>
              <a:t>FSS relies on stationary ground equipment at predefined locations for both transmitting and receiving satellite signals. This category encompasses a wide range of services, from international internet connectivity</a:t>
            </a:r>
          </a:p>
          <a:p>
            <a:pPr marL="742950" lvl="1" indent="-285750">
              <a:buFont typeface="Arial,Sans-Serif"/>
              <a:buChar char="•"/>
            </a:pPr>
            <a:r>
              <a:rPr lang="en-US"/>
              <a:t>This service includes satellite-to-satellite links, which may also be operated in the ISS.</a:t>
            </a:r>
            <a:endParaRPr lang="en-US">
              <a:ea typeface="Calibri"/>
              <a:cs typeface="Calibri"/>
            </a:endParaRPr>
          </a:p>
          <a:p>
            <a:pPr marL="628650" lvl="2" indent="-171450">
              <a:buFont typeface="Arial"/>
              <a:buChar char="•"/>
            </a:pPr>
            <a:r>
              <a:rPr lang="en-US"/>
              <a:t>It is commonly used for television broadcasts, </a:t>
            </a:r>
          </a:p>
          <a:p>
            <a:pPr marL="628650" lvl="2" indent="-171450">
              <a:buFont typeface="Arial"/>
              <a:buChar char="•"/>
            </a:pPr>
            <a:r>
              <a:rPr lang="en-US"/>
              <a:t>international internet connectivity, </a:t>
            </a:r>
          </a:p>
          <a:p>
            <a:pPr marL="628650" lvl="2" indent="-171450">
              <a:buFont typeface="Arial"/>
              <a:buChar char="•"/>
            </a:pPr>
            <a:r>
              <a:rPr lang="en-US"/>
              <a:t>and data transmission over long distances.</a:t>
            </a:r>
          </a:p>
          <a:p>
            <a:pPr marL="742950" lvl="1" indent="-285750">
              <a:buFont typeface="Arial,Sans-Serif"/>
              <a:buChar char="•"/>
            </a:pPr>
            <a:endParaRPr lang="en-US"/>
          </a:p>
          <a:p>
            <a:pPr marL="742950" lvl="1" indent="-285750">
              <a:buFont typeface="Arial,Sans-Serif"/>
              <a:buChar char="•"/>
            </a:pP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31</a:t>
            </a:fld>
            <a:endParaRPr lang="en-US"/>
          </a:p>
        </p:txBody>
      </p:sp>
    </p:spTree>
    <p:extLst>
      <p:ext uri="{BB962C8B-B14F-4D97-AF65-F5344CB8AC3E}">
        <p14:creationId xmlns:p14="http://schemas.microsoft.com/office/powerpoint/2010/main" val="2799980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Sans-Serif"/>
              <a:buChar char="•"/>
            </a:pPr>
            <a:r>
              <a:rPr lang="en-US"/>
              <a:t>provide two-way voice and data communications to global users who are on the go or in remote locations; terminals range in size from handheld to laptop-size units. Terminals can also be mounted in a vehicle, with communications maintained while the vehicle is moving. </a:t>
            </a:r>
          </a:p>
          <a:p>
            <a:pPr marL="457200">
              <a:buFont typeface="Arial"/>
              <a:buChar char="•"/>
            </a:pPr>
            <a:r>
              <a:rPr lang="en-US"/>
              <a:t>Mobile Satellite Service (MSS) provides communication services to </a:t>
            </a:r>
            <a:r>
              <a:rPr lang="en-US" b="1"/>
              <a:t>mobile users</a:t>
            </a:r>
            <a:r>
              <a:rPr lang="en-US"/>
              <a:t> anywhere on Earth by connecting them to satellites in space. It is commonly used in areas where regular cell towers or terrestrial networks are unavailable, like remote regions, oceans, or disaster zones.</a:t>
            </a:r>
            <a:endParaRPr lang="en-US">
              <a:ea typeface="Calibri"/>
              <a:cs typeface="Calibri"/>
            </a:endParaRPr>
          </a:p>
          <a:p>
            <a:pPr lvl="1">
              <a:buFont typeface="Arial"/>
              <a:buChar char="•"/>
            </a:pPr>
            <a:endParaRPr lang="en-US">
              <a:ea typeface="Calibri"/>
              <a:cs typeface="Calibri"/>
            </a:endParaRPr>
          </a:p>
          <a:p>
            <a:pPr marL="742950" lvl="1" indent="-285750">
              <a:buFont typeface="Arial,Sans-Serif"/>
              <a:buChar char="•"/>
            </a:pPr>
            <a:endParaRPr lang="en-US">
              <a:ea typeface="Calibri"/>
              <a:cs typeface="Calibri"/>
            </a:endParaRPr>
          </a:p>
          <a:p>
            <a:r>
              <a:rPr lang="en-US">
                <a:ea typeface="Calibri"/>
                <a:cs typeface="Calibri"/>
              </a:rPr>
              <a:t>Image 1:</a:t>
            </a:r>
          </a:p>
          <a:p>
            <a:endParaRPr lang="en-US"/>
          </a:p>
          <a:p>
            <a:endParaRPr lang="en-US"/>
          </a:p>
          <a:p>
            <a:r>
              <a:rPr lang="en-US" i="1"/>
              <a:t>Land mobile earth station</a:t>
            </a:r>
            <a:r>
              <a:rPr lang="en-US"/>
              <a:t> of the </a:t>
            </a:r>
            <a:r>
              <a:rPr lang="en-US">
                <a:hlinkClick r:id="rId3"/>
              </a:rPr>
              <a:t>land mobile-satellite service</a:t>
            </a:r>
            <a:r>
              <a:rPr lang="en-US"/>
              <a:t>, to send news via </a:t>
            </a:r>
            <a:r>
              <a:rPr lang="en-US">
                <a:hlinkClick r:id="rId4"/>
              </a:rPr>
              <a:t>satellite link</a:t>
            </a:r>
            <a:r>
              <a:rPr lang="en-US"/>
              <a:t> used by </a:t>
            </a:r>
            <a:r>
              <a:rPr lang="en-US">
                <a:hlinkClick r:id="rId5"/>
              </a:rPr>
              <a:t>TVNZ</a:t>
            </a:r>
            <a:r>
              <a:rPr lang="en-US"/>
              <a:t> reporters</a:t>
            </a: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32</a:t>
            </a:fld>
            <a:endParaRPr lang="en-US"/>
          </a:p>
        </p:txBody>
      </p:sp>
    </p:spTree>
    <p:extLst>
      <p:ext uri="{BB962C8B-B14F-4D97-AF65-F5344CB8AC3E}">
        <p14:creationId xmlns:p14="http://schemas.microsoft.com/office/powerpoint/2010/main" val="36832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4</a:t>
            </a:fld>
            <a:endParaRPr lang="en-US"/>
          </a:p>
        </p:txBody>
      </p:sp>
    </p:spTree>
    <p:extLst>
      <p:ext uri="{BB962C8B-B14F-4D97-AF65-F5344CB8AC3E}">
        <p14:creationId xmlns:p14="http://schemas.microsoft.com/office/powerpoint/2010/main" val="2176708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Sans-Serif"/>
              <a:buChar char="•"/>
            </a:pPr>
            <a:r>
              <a:rPr lang="en-US"/>
              <a:t>These waves are very faint and come from natural sources like stars or even gas clouds in space.</a:t>
            </a:r>
          </a:p>
          <a:p>
            <a:pPr marL="742950" lvl="1" indent="-285750">
              <a:buFont typeface="Arial,Sans-Serif"/>
              <a:buChar char="•"/>
            </a:pPr>
            <a:r>
              <a:rPr lang="en-US" b="1"/>
              <a:t>Radiolocation</a:t>
            </a:r>
            <a:r>
              <a:rPr lang="en-US"/>
              <a:t>, also known as </a:t>
            </a:r>
            <a:r>
              <a:rPr lang="en-US" b="1"/>
              <a:t>radiolocating</a:t>
            </a:r>
            <a:r>
              <a:rPr lang="en-US"/>
              <a:t> or </a:t>
            </a:r>
            <a:r>
              <a:rPr lang="en-US" b="1"/>
              <a:t>radiopositioning</a:t>
            </a:r>
            <a:r>
              <a:rPr lang="en-US"/>
              <a:t>, is the process of finding the </a:t>
            </a:r>
            <a:r>
              <a:rPr lang="en-US">
                <a:hlinkClick r:id="rId3"/>
              </a:rPr>
              <a:t>location</a:t>
            </a:r>
            <a:r>
              <a:rPr lang="en-US"/>
              <a:t> of something through the use of </a:t>
            </a:r>
            <a:r>
              <a:rPr lang="en-US">
                <a:hlinkClick r:id="rId4"/>
              </a:rPr>
              <a:t>radio waves</a:t>
            </a:r>
            <a:r>
              <a:rPr lang="en-US"/>
              <a:t>.</a:t>
            </a:r>
          </a:p>
          <a:p>
            <a:pPr marL="742950" lvl="1" indent="-285750">
              <a:buFont typeface="Arial,Sans-Serif"/>
              <a:buChar char="•"/>
            </a:pP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33</a:t>
            </a:fld>
            <a:endParaRPr lang="en-US"/>
          </a:p>
        </p:txBody>
      </p:sp>
    </p:spTree>
    <p:extLst>
      <p:ext uri="{BB962C8B-B14F-4D97-AF65-F5344CB8AC3E}">
        <p14:creationId xmlns:p14="http://schemas.microsoft.com/office/powerpoint/2010/main" val="4028982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buFont typeface="Arial"/>
              <a:buChar char="•"/>
            </a:pPr>
            <a:r>
              <a:rPr lang="en-US" b="1"/>
              <a:t>Maritime Mobile Satellite Service (MMSS)</a:t>
            </a:r>
            <a:endParaRPr lang="en-US"/>
          </a:p>
          <a:p>
            <a:pPr lvl="1">
              <a:buFont typeface="Arial"/>
              <a:buChar char="•"/>
            </a:pPr>
            <a:r>
              <a:rPr lang="en-US"/>
              <a:t>The Maritime Mobile Satellite Service (MMSS) provides communication between ships at sea and satellites in space, ensuring reliable connectivity for navigation, safety, and operational needs even in remote oceanic areas where traditional networks do not reach.</a:t>
            </a:r>
            <a:endParaRPr lang="en-US">
              <a:ea typeface="Calibri"/>
              <a:cs typeface="Calibri"/>
            </a:endParaRPr>
          </a:p>
          <a:p>
            <a:pPr lvl="1">
              <a:buFont typeface="Arial"/>
              <a:buChar char="•"/>
            </a:pPr>
            <a:endParaRPr lang="en-US"/>
          </a:p>
          <a:p>
            <a:pPr lvl="1">
              <a:buFont typeface="Arial"/>
              <a:buChar char="•"/>
            </a:pPr>
            <a:r>
              <a:rPr lang="en-US"/>
              <a:t>This service provides satellite communication for ships and other maritime vessels. It is crucial for navigation, safety, and communication at sea.</a:t>
            </a:r>
            <a:endParaRPr lang="en-US">
              <a:ea typeface="Calibri"/>
              <a:cs typeface="Calibri"/>
            </a:endParaRPr>
          </a:p>
          <a:p>
            <a:pPr lvl="1">
              <a:buFont typeface="Arial"/>
              <a:buChar char="•"/>
            </a:pPr>
            <a:endParaRPr lang="en-US"/>
          </a:p>
          <a:p>
            <a:pPr lvl="1">
              <a:buFont typeface="Arial"/>
              <a:buChar char="•"/>
            </a:pPr>
            <a:r>
              <a:rPr lang="en-US" b="1"/>
              <a:t>How It Works:</a:t>
            </a:r>
            <a:endParaRPr lang="en-US"/>
          </a:p>
          <a:p>
            <a:pPr>
              <a:buFont typeface="Arial"/>
              <a:buChar char="•"/>
            </a:pPr>
            <a:r>
              <a:rPr lang="en-US" b="1"/>
              <a:t>Satellite Communication:</a:t>
            </a:r>
            <a:endParaRPr lang="en-US"/>
          </a:p>
          <a:p>
            <a:pPr lvl="1">
              <a:buFont typeface="Arial"/>
              <a:buChar char="•"/>
            </a:pPr>
            <a:r>
              <a:rPr lang="en-US"/>
              <a:t>Ships use onboard satellite communication systems to send and receive signals.</a:t>
            </a:r>
            <a:endParaRPr lang="en-US">
              <a:ea typeface="Calibri"/>
              <a:cs typeface="Calibri"/>
            </a:endParaRPr>
          </a:p>
          <a:p>
            <a:pPr lvl="1">
              <a:buFont typeface="Arial"/>
              <a:buChar char="•"/>
            </a:pPr>
            <a:r>
              <a:rPr lang="en-US"/>
              <a:t>These signals are relayed via satellites to ground stations and vice versa.</a:t>
            </a:r>
            <a:endParaRPr lang="en-US">
              <a:ea typeface="Calibri"/>
              <a:cs typeface="Calibri"/>
            </a:endParaRPr>
          </a:p>
          <a:p>
            <a:pPr>
              <a:buFont typeface="Arial"/>
              <a:buChar char="•"/>
            </a:pPr>
            <a:r>
              <a:rPr lang="en-US" b="1"/>
              <a:t>Global Coverage:</a:t>
            </a:r>
            <a:endParaRPr lang="en-US"/>
          </a:p>
          <a:p>
            <a:pPr lvl="1">
              <a:buFont typeface="Arial"/>
              <a:buChar char="•"/>
            </a:pPr>
            <a:r>
              <a:rPr lang="en-US"/>
              <a:t>MMSS uses satellites in geostationary or low Earth orbit to provide near-global coverage, ensuring connectivity even in the middle of the ocean.</a:t>
            </a:r>
            <a:endParaRPr lang="en-US">
              <a:ea typeface="Calibri"/>
              <a:cs typeface="Calibri"/>
            </a:endParaRPr>
          </a:p>
          <a:p>
            <a:pPr lvl="1">
              <a:buFont typeface="Arial"/>
              <a:buChar char="•"/>
            </a:pPr>
            <a:endParaRPr lang="en-US"/>
          </a:p>
          <a:p>
            <a:pPr lvl="1">
              <a:buFont typeface="Arial"/>
              <a:buChar char="•"/>
            </a:pPr>
            <a:endParaRPr lang="en-US"/>
          </a:p>
          <a:p>
            <a:pPr lvl="1">
              <a:buFont typeface="Arial"/>
              <a:buChar char="•"/>
            </a:pPr>
            <a:r>
              <a:rPr lang="en-US" b="1"/>
              <a:t>Applications of MMSS:</a:t>
            </a:r>
            <a:endParaRPr lang="en-US"/>
          </a:p>
          <a:p>
            <a:pPr>
              <a:buFont typeface="Arial"/>
              <a:buChar char="•"/>
            </a:pPr>
            <a:r>
              <a:rPr lang="en-US" b="1"/>
              <a:t>Safety and Emergency Communication:</a:t>
            </a:r>
            <a:r>
              <a:rPr lang="en-US"/>
              <a:t> </a:t>
            </a:r>
            <a:endParaRPr lang="en-US">
              <a:ea typeface="Calibri"/>
              <a:cs typeface="Calibri"/>
            </a:endParaRPr>
          </a:p>
          <a:p>
            <a:pPr lvl="1">
              <a:buFont typeface="Arial"/>
              <a:buChar char="•"/>
            </a:pPr>
            <a:r>
              <a:rPr lang="en-US"/>
              <a:t>Ships can send distress signals and communicate with rescue services during emergencies (e.g., SOS via GMDSS - Global Maritime Distress and Safety System).</a:t>
            </a:r>
            <a:endParaRPr lang="en-US">
              <a:ea typeface="Calibri"/>
              <a:cs typeface="Calibri"/>
            </a:endParaRPr>
          </a:p>
          <a:p>
            <a:pPr>
              <a:buFont typeface="Arial"/>
              <a:buChar char="•"/>
            </a:pPr>
            <a:r>
              <a:rPr lang="en-US" b="1"/>
              <a:t>Operational Connectivity:</a:t>
            </a:r>
            <a:r>
              <a:rPr lang="en-US"/>
              <a:t> </a:t>
            </a:r>
            <a:endParaRPr lang="en-US">
              <a:ea typeface="Calibri"/>
              <a:cs typeface="Calibri"/>
            </a:endParaRPr>
          </a:p>
          <a:p>
            <a:pPr lvl="1">
              <a:buFont typeface="Arial"/>
              <a:buChar char="•"/>
            </a:pPr>
            <a:r>
              <a:rPr lang="en-US"/>
              <a:t>Enables communication between ships and their headquarters for logistical and operational updates.</a:t>
            </a:r>
            <a:endParaRPr lang="en-US">
              <a:ea typeface="Calibri"/>
              <a:cs typeface="Calibri"/>
            </a:endParaRPr>
          </a:p>
          <a:p>
            <a:pPr>
              <a:buFont typeface="Arial"/>
              <a:buChar char="•"/>
            </a:pPr>
            <a:r>
              <a:rPr lang="en-US" b="1"/>
              <a:t>Navigation Support:</a:t>
            </a:r>
            <a:r>
              <a:rPr lang="en-US"/>
              <a:t> </a:t>
            </a:r>
            <a:endParaRPr lang="en-US">
              <a:ea typeface="Calibri"/>
              <a:cs typeface="Calibri"/>
            </a:endParaRPr>
          </a:p>
          <a:p>
            <a:pPr lvl="1">
              <a:buFont typeface="Arial"/>
              <a:buChar char="•"/>
            </a:pPr>
            <a:r>
              <a:rPr lang="en-US"/>
              <a:t>Provides real-time navigation data and weather updates.</a:t>
            </a:r>
            <a:endParaRPr lang="en-US">
              <a:ea typeface="Calibri"/>
              <a:cs typeface="Calibri"/>
            </a:endParaRPr>
          </a:p>
          <a:p>
            <a:pPr>
              <a:buFont typeface="Arial"/>
              <a:buChar char="•"/>
            </a:pPr>
            <a:r>
              <a:rPr lang="en-US" b="1"/>
              <a:t>Internet and Crew Welfare:</a:t>
            </a:r>
            <a:r>
              <a:rPr lang="en-US"/>
              <a:t> </a:t>
            </a:r>
            <a:endParaRPr lang="en-US">
              <a:ea typeface="Calibri"/>
              <a:cs typeface="Calibri"/>
            </a:endParaRPr>
          </a:p>
          <a:p>
            <a:pPr lvl="1">
              <a:buFont typeface="Arial"/>
              <a:buChar char="•"/>
            </a:pPr>
            <a:r>
              <a:rPr lang="en-US"/>
              <a:t>Offers internet and communication services for the crew to stay connected with their families and the outside world.</a:t>
            </a:r>
            <a:endParaRPr lang="en-US">
              <a:ea typeface="Calibri"/>
              <a:cs typeface="Calibri"/>
            </a:endParaRPr>
          </a:p>
          <a:p>
            <a:pPr lvl="1">
              <a:buFont typeface="Arial"/>
              <a:buChar char="•"/>
            </a:pPr>
            <a:endParaRPr lang="en-US"/>
          </a:p>
          <a:p>
            <a:pPr lvl="1">
              <a:buFont typeface="Arial"/>
              <a:buChar char="•"/>
            </a:pPr>
            <a:endParaRPr lang="en-US"/>
          </a:p>
          <a:p>
            <a:pPr lvl="1">
              <a:buFont typeface="Arial"/>
              <a:buChar char="•"/>
            </a:pPr>
            <a:r>
              <a:rPr lang="en-US" b="1"/>
              <a:t>Examples of MMSS Systems:</a:t>
            </a:r>
            <a:endParaRPr lang="en-US"/>
          </a:p>
          <a:p>
            <a:pPr>
              <a:buFont typeface="Arial"/>
              <a:buChar char="•"/>
            </a:pPr>
            <a:r>
              <a:rPr lang="en-US" b="1"/>
              <a:t>Inmarsat:</a:t>
            </a:r>
            <a:r>
              <a:rPr lang="en-US"/>
              <a:t> </a:t>
            </a:r>
            <a:endParaRPr lang="en-US">
              <a:ea typeface="Calibri"/>
              <a:cs typeface="Calibri"/>
            </a:endParaRPr>
          </a:p>
          <a:p>
            <a:pPr lvl="1">
              <a:buFont typeface="Arial"/>
              <a:buChar char="•"/>
            </a:pPr>
            <a:r>
              <a:rPr lang="en-US"/>
              <a:t>A key player providing maritime satellite communication for safety and operational needs.</a:t>
            </a:r>
            <a:endParaRPr lang="en-US">
              <a:ea typeface="Calibri"/>
              <a:cs typeface="Calibri"/>
            </a:endParaRPr>
          </a:p>
          <a:p>
            <a:pPr>
              <a:buFont typeface="Arial"/>
              <a:buChar char="•"/>
            </a:pPr>
            <a:r>
              <a:rPr lang="en-US" b="1"/>
              <a:t>Iridium:</a:t>
            </a:r>
            <a:r>
              <a:rPr lang="en-US"/>
              <a:t> </a:t>
            </a:r>
            <a:endParaRPr lang="en-US">
              <a:ea typeface="Calibri"/>
              <a:cs typeface="Calibri"/>
            </a:endParaRPr>
          </a:p>
          <a:p>
            <a:pPr lvl="1">
              <a:buFont typeface="Arial"/>
              <a:buChar char="•"/>
            </a:pPr>
            <a:r>
              <a:rPr lang="en-US"/>
              <a:t>Known for global satellite coverage, including polar regions.</a:t>
            </a:r>
            <a:endParaRPr lang="en-US">
              <a:ea typeface="Calibri"/>
              <a:cs typeface="Calibri"/>
            </a:endParaRPr>
          </a:p>
          <a:p>
            <a:pPr>
              <a:buFont typeface="Arial"/>
              <a:buChar char="•"/>
            </a:pPr>
            <a:r>
              <a:rPr lang="en-US" b="1"/>
              <a:t>Thuraya:</a:t>
            </a:r>
            <a:r>
              <a:rPr lang="en-US"/>
              <a:t> </a:t>
            </a:r>
            <a:endParaRPr lang="en-US">
              <a:ea typeface="Calibri"/>
              <a:cs typeface="Calibri"/>
            </a:endParaRPr>
          </a:p>
          <a:p>
            <a:pPr lvl="1">
              <a:buFont typeface="Arial"/>
              <a:buChar char="•"/>
            </a:pPr>
            <a:r>
              <a:rPr lang="en-US"/>
              <a:t>Offers regional satellite services with high reliability.</a:t>
            </a:r>
            <a:endParaRPr lang="en-US">
              <a:ea typeface="Calibri"/>
              <a:cs typeface="Calibri"/>
            </a:endParaRPr>
          </a:p>
          <a:p>
            <a:pPr lvl="1">
              <a:buFont typeface="Arial"/>
              <a:buChar char="•"/>
            </a:pPr>
            <a:endParaRPr lang="en-US"/>
          </a:p>
          <a:p>
            <a:pPr lvl="1">
              <a:buFont typeface="Arial"/>
              <a:buChar char="•"/>
            </a:pPr>
            <a:endParaRPr lang="en-US"/>
          </a:p>
          <a:p>
            <a:pPr lvl="1">
              <a:buFont typeface="Arial"/>
              <a:buChar char="•"/>
            </a:pPr>
            <a:r>
              <a:rPr lang="en-US" b="1"/>
              <a:t>Relevance to FR3:</a:t>
            </a:r>
            <a:endParaRPr lang="en-US"/>
          </a:p>
          <a:p>
            <a:pPr>
              <a:buFont typeface="Arial"/>
              <a:buChar char="•"/>
            </a:pPr>
            <a:r>
              <a:rPr lang="en-US"/>
              <a:t>The </a:t>
            </a:r>
            <a:r>
              <a:rPr lang="en-US" b="1"/>
              <a:t>upper midband frequencies (FR3)</a:t>
            </a:r>
            <a:r>
              <a:rPr lang="en-US"/>
              <a:t> enable faster and more reliable communication for MMSS applications.</a:t>
            </a:r>
            <a:endParaRPr lang="en-US">
              <a:ea typeface="Calibri"/>
              <a:cs typeface="Calibri"/>
            </a:endParaRPr>
          </a:p>
          <a:p>
            <a:pPr>
              <a:buFont typeface="Arial"/>
              <a:buChar char="•"/>
            </a:pPr>
            <a:r>
              <a:rPr lang="en-US"/>
              <a:t>This is particularly important for high-data-rate services like internet access, video streaming, and advanced navigation systems.</a:t>
            </a:r>
            <a:endParaRPr lang="en-US">
              <a:ea typeface="Calibri"/>
              <a:cs typeface="Calibri"/>
            </a:endParaRPr>
          </a:p>
          <a:p>
            <a:pPr>
              <a:buFont typeface="Arial"/>
              <a:buChar char="•"/>
            </a:pPr>
            <a:endParaRPr lang="en-US"/>
          </a:p>
          <a:p>
            <a:pPr>
              <a:buFont typeface="Arial"/>
              <a:buChar char="•"/>
            </a:pPr>
            <a:endParaRPr lang="en-US"/>
          </a:p>
          <a:p>
            <a:pPr>
              <a:buFont typeface="Arial"/>
              <a:buChar char="•"/>
            </a:pPr>
            <a:r>
              <a:rPr lang="en-US" b="1"/>
              <a:t>Simple Example:</a:t>
            </a:r>
            <a:endParaRPr lang="en-US"/>
          </a:p>
          <a:p>
            <a:pPr>
              <a:buFont typeface="Arial"/>
              <a:buChar char="•"/>
            </a:pPr>
            <a:r>
              <a:rPr lang="en-US"/>
              <a:t>Imagine a ship in the middle of the ocean where there are no cell towers. MMSS acts like a "space-based phone line," connecting the ship to a satellite, which then connects it to the rest of the world. Whether it’s checking weather updates, calling for help, or just sending an email, MMSS makes it possible.</a:t>
            </a:r>
            <a:endParaRPr lang="en-US">
              <a:ea typeface="Calibri"/>
              <a:cs typeface="Calibri"/>
            </a:endParaRPr>
          </a:p>
          <a:p>
            <a:pPr>
              <a:buFont typeface="Arial"/>
              <a:buChar char="•"/>
            </a:pPr>
            <a:r>
              <a:rPr lang="en-US"/>
              <a:t>Would you like help including visuals like satellite-to-ship diagrams or examples of real-world MMSS applications?</a:t>
            </a:r>
            <a:endParaRPr lang="en-US">
              <a:ea typeface="Calibri"/>
              <a:cs typeface="Calibri"/>
            </a:endParaRPr>
          </a:p>
          <a:p>
            <a:pPr marL="742950" lvl="1" indent="-285750">
              <a:buFont typeface="Arial,Sans-Serif"/>
              <a:buChar char="•"/>
            </a:pP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34</a:t>
            </a:fld>
            <a:endParaRPr lang="en-US"/>
          </a:p>
        </p:txBody>
      </p:sp>
    </p:spTree>
    <p:extLst>
      <p:ext uri="{BB962C8B-B14F-4D97-AF65-F5344CB8AC3E}">
        <p14:creationId xmlns:p14="http://schemas.microsoft.com/office/powerpoint/2010/main" val="638841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Sans-Serif"/>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35</a:t>
            </a:fld>
            <a:endParaRPr lang="en-US"/>
          </a:p>
        </p:txBody>
      </p:sp>
    </p:spTree>
    <p:extLst>
      <p:ext uri="{BB962C8B-B14F-4D97-AF65-F5344CB8AC3E}">
        <p14:creationId xmlns:p14="http://schemas.microsoft.com/office/powerpoint/2010/main" val="2828791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785DF45D-9EB7-48AA-9FEF-AFCA1E74AF7E}" type="slidenum">
              <a:rPr lang="en-US"/>
              <a:t>36</a:t>
            </a:fld>
            <a:endParaRPr lang="en-US"/>
          </a:p>
        </p:txBody>
      </p:sp>
    </p:spTree>
    <p:extLst>
      <p:ext uri="{BB962C8B-B14F-4D97-AF65-F5344CB8AC3E}">
        <p14:creationId xmlns:p14="http://schemas.microsoft.com/office/powerpoint/2010/main" val="416603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5</a:t>
            </a:fld>
            <a:endParaRPr lang="en-US"/>
          </a:p>
        </p:txBody>
      </p:sp>
    </p:spTree>
    <p:extLst>
      <p:ext uri="{BB962C8B-B14F-4D97-AF65-F5344CB8AC3E}">
        <p14:creationId xmlns:p14="http://schemas.microsoft.com/office/powerpoint/2010/main" val="196612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6</a:t>
            </a:fld>
            <a:endParaRPr lang="en-US"/>
          </a:p>
        </p:txBody>
      </p:sp>
    </p:spTree>
    <p:extLst>
      <p:ext uri="{BB962C8B-B14F-4D97-AF65-F5344CB8AC3E}">
        <p14:creationId xmlns:p14="http://schemas.microsoft.com/office/powerpoint/2010/main" val="1513848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7</a:t>
            </a:fld>
            <a:endParaRPr lang="en-US"/>
          </a:p>
        </p:txBody>
      </p:sp>
    </p:spTree>
    <p:extLst>
      <p:ext uri="{BB962C8B-B14F-4D97-AF65-F5344CB8AC3E}">
        <p14:creationId xmlns:p14="http://schemas.microsoft.com/office/powerpoint/2010/main" val="3555051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8</a:t>
            </a:fld>
            <a:endParaRPr lang="en-US"/>
          </a:p>
        </p:txBody>
      </p:sp>
    </p:spTree>
    <p:extLst>
      <p:ext uri="{BB962C8B-B14F-4D97-AF65-F5344CB8AC3E}">
        <p14:creationId xmlns:p14="http://schemas.microsoft.com/office/powerpoint/2010/main" val="180784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
              <a:buNone/>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9</a:t>
            </a:fld>
            <a:endParaRPr lang="en-US"/>
          </a:p>
        </p:txBody>
      </p:sp>
    </p:spTree>
    <p:extLst>
      <p:ext uri="{BB962C8B-B14F-4D97-AF65-F5344CB8AC3E}">
        <p14:creationId xmlns:p14="http://schemas.microsoft.com/office/powerpoint/2010/main" val="3997088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85DF45D-9EB7-48AA-9FEF-AFCA1E74AF7E}" type="slidenum">
              <a:rPr lang="en-US"/>
              <a:t>10</a:t>
            </a:fld>
            <a:endParaRPr lang="en-US"/>
          </a:p>
        </p:txBody>
      </p:sp>
    </p:spTree>
    <p:extLst>
      <p:ext uri="{BB962C8B-B14F-4D97-AF65-F5344CB8AC3E}">
        <p14:creationId xmlns:p14="http://schemas.microsoft.com/office/powerpoint/2010/main" val="3208407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15.xml"/><Relationship Id="rId18" Type="http://schemas.openxmlformats.org/officeDocument/2006/relationships/customXml" Target="../ink/ink18.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12.png"/><Relationship Id="rId1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customXml" Target="../ink/ink17.xml"/><Relationship Id="rId20" Type="http://schemas.openxmlformats.org/officeDocument/2006/relationships/hyperlink" Target="https://www.youtube.com/watch?v=TJK1PvfAgQU" TargetMode="Externa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1.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customXml" Target="../ink/ink13.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24.xml"/><Relationship Id="rId18" Type="http://schemas.openxmlformats.org/officeDocument/2006/relationships/customXml" Target="../ink/ink27.xml"/><Relationship Id="rId3" Type="http://schemas.openxmlformats.org/officeDocument/2006/relationships/customXml" Target="../ink/ink19.xml"/><Relationship Id="rId21" Type="http://schemas.openxmlformats.org/officeDocument/2006/relationships/hyperlink" Target="https://ieeexplore-ieee-org.ezproxy.rit.edu/stamp/stamp.jsp?tp=&amp;arnumber=10559933" TargetMode="External"/><Relationship Id="rId7" Type="http://schemas.openxmlformats.org/officeDocument/2006/relationships/customXml" Target="../ink/ink21.xml"/><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customXml" Target="../ink/ink26.xml"/><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23.xml"/><Relationship Id="rId5" Type="http://schemas.openxmlformats.org/officeDocument/2006/relationships/customXml" Target="../ink/ink20.xml"/><Relationship Id="rId15" Type="http://schemas.openxmlformats.org/officeDocument/2006/relationships/customXml" Target="../ink/ink25.xml"/><Relationship Id="rId10" Type="http://schemas.openxmlformats.org/officeDocument/2006/relationships/image" Target="../media/image18.png"/><Relationship Id="rId19"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customXml" Target="../ink/ink22.xml"/><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33.xml"/><Relationship Id="rId18" Type="http://schemas.openxmlformats.org/officeDocument/2006/relationships/customXml" Target="../ink/ink36.xml"/><Relationship Id="rId3" Type="http://schemas.openxmlformats.org/officeDocument/2006/relationships/customXml" Target="../ink/ink28.xml"/><Relationship Id="rId21" Type="http://schemas.openxmlformats.org/officeDocument/2006/relationships/hyperlink" Target="https://www.youtube.com/watch?v=TJK1PvfAgQU" TargetMode="External"/><Relationship Id="rId7" Type="http://schemas.openxmlformats.org/officeDocument/2006/relationships/customXml" Target="../ink/ink30.xml"/><Relationship Id="rId12" Type="http://schemas.openxmlformats.org/officeDocument/2006/relationships/image" Target="../media/image12.png"/><Relationship Id="rId17"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customXml" Target="../ink/ink35.xml"/><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10" Type="http://schemas.openxmlformats.org/officeDocument/2006/relationships/image" Target="../media/image11.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customXml" Target="../ink/ink31.xml"/><Relationship Id="rId1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42.xml"/><Relationship Id="rId18" Type="http://schemas.openxmlformats.org/officeDocument/2006/relationships/customXml" Target="../ink/ink45.xml"/><Relationship Id="rId3" Type="http://schemas.openxmlformats.org/officeDocument/2006/relationships/customXml" Target="../ink/ink37.xml"/><Relationship Id="rId21" Type="http://schemas.openxmlformats.org/officeDocument/2006/relationships/hyperlink" Target="https://www.youtube.com/watch?v=TJK1PvfAgQU" TargetMode="External"/><Relationship Id="rId7" Type="http://schemas.openxmlformats.org/officeDocument/2006/relationships/customXml" Target="../ink/ink39.xml"/><Relationship Id="rId12" Type="http://schemas.openxmlformats.org/officeDocument/2006/relationships/image" Target="../media/image12.png"/><Relationship Id="rId17" Type="http://schemas.openxmlformats.org/officeDocument/2006/relationships/image" Target="../media/image14.png"/><Relationship Id="rId2" Type="http://schemas.openxmlformats.org/officeDocument/2006/relationships/notesSlide" Target="../notesSlides/notesSlide12.xml"/><Relationship Id="rId16" Type="http://schemas.openxmlformats.org/officeDocument/2006/relationships/customXml" Target="../ink/ink44.xml"/><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11.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customXml" Target="../ink/ink40.xml"/><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hyperlink" Target="https://www.5gworldpro.com/blog/2019/04/23/57-intercontinental-shenzhen-telecom-huawei-launch-5g-smart-hotel/" TargetMode="External"/><Relationship Id="rId3" Type="http://schemas.openxmlformats.org/officeDocument/2006/relationships/image" Target="../media/image24.png"/><Relationship Id="rId7" Type="http://schemas.openxmlformats.org/officeDocument/2006/relationships/hyperlink" Target="https://www.5gworldpro.com/blog/2021/10/22/139-difference-between-frequency-range-ibw-and-obw-in-5g-3-5ghz-ban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5gworldpro.com/blog/2020/02/22/183-what-is-the-dynamic-spectrum-sharing/" TargetMode="External"/><Relationship Id="rId5" Type="http://schemas.openxmlformats.org/officeDocument/2006/relationships/image" Target="../media/image3.png"/><Relationship Id="rId4" Type="http://schemas.openxmlformats.org/officeDocument/2006/relationships/customXml" Target="../ink/ink46.xml"/><Relationship Id="rId9" Type="http://schemas.openxmlformats.org/officeDocument/2006/relationships/hyperlink" Target="https://www.5gworldpro.com/blog/2022/11/19/south-korean-telecom-operators-without-28ghz-5g-spectru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research.samsung.com/blog/Upper-Mid-Band-Spectrum-for-6G-Opportunities-and-Key-Enablers" TargetMode="External"/><Relationship Id="rId3" Type="http://schemas.openxmlformats.org/officeDocument/2006/relationships/customXml" Target="../ink/ink47.xml"/><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free6gtraining.com/2024/12/6g-midband-spectrum-discussions-from.html?m=1" TargetMode="External"/><Relationship Id="rId3" Type="http://schemas.openxmlformats.org/officeDocument/2006/relationships/customXml" Target="../ink/ink49.xml"/><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www.free6gtraining.com/2024/12/6g-midband-spectrum-discussions-from.html?m=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customXml" Target="../ink/ink5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customXml" Target="../ink/ink51.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5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54.xml"/></Relationships>
</file>

<file path=ppt/slides/_rels/slide23.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bin"/><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customXml" Target="../ink/ink58.xml"/><Relationship Id="rId7" Type="http://schemas.openxmlformats.org/officeDocument/2006/relationships/hyperlink" Target="https://en.wikipedia.org/wiki/Space_research_servi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Spacecraft" TargetMode="External"/><Relationship Id="rId5" Type="http://schemas.openxmlformats.org/officeDocument/2006/relationships/image" Target="../media/image41.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customXml" Target="../ink/ink59.xml"/><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customXml" Target="../ink/ink62.xml"/><Relationship Id="rId7" Type="http://schemas.openxmlformats.org/officeDocument/2006/relationships/hyperlink" Target="https://en.wikipedia.org/wiki/Inter-satellite_servic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esa.int/ESA_Multimedia/Images/2016/02/Inter-satellite_laser_links" TargetMode="External"/><Relationship Id="rId5" Type="http://schemas.openxmlformats.org/officeDocument/2006/relationships/image" Target="../media/image4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customXml" Target="../ink/ink3.xml"/><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5.png"/><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3.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customXml" Target="../ink/ink63.xml"/><Relationship Id="rId7" Type="http://schemas.openxmlformats.org/officeDocument/2006/relationships/hyperlink" Target="https://en.wikipedia.org/wiki/Radio_astronom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public.nrao.edu/radio-astronomy/the-technology-of-radio-astronomy/" TargetMode="External"/><Relationship Id="rId5" Type="http://schemas.openxmlformats.org/officeDocument/2006/relationships/image" Target="../media/image49.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customXml" Target="../ink/ink65.xml"/><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customXml" Target="../ink/ink66.xml"/><Relationship Id="rId7"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customXml" Target="../ink/ink69.xml"/><Relationship Id="rId7" Type="http://schemas.openxmlformats.org/officeDocument/2006/relationships/diagramQuickStyle" Target="../diagrams/quickStyle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70BOKA0PmdE" TargetMode="External"/><Relationship Id="rId3" Type="http://schemas.openxmlformats.org/officeDocument/2006/relationships/customXml" Target="../ink/ink4.xml"/><Relationship Id="rId7" Type="http://schemas.openxmlformats.org/officeDocument/2006/relationships/hyperlink" Target="https://www.ericsson.com/en/blog/2024/3/6g-standardization-timeline-and-technology-princip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ericsson.com/en/blog/2022/11/why-its-time-to-talk-6g" TargetMode="External"/><Relationship Id="rId5" Type="http://schemas.openxmlformats.org/officeDocument/2006/relationships/hyperlink" Target="https://www.ericsson.com/49ac9c/assets/local/reports-papers/white-papers/2024/6g-spectrum.pdf"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youtube.com/watch?v=70BOKA0PmdE"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70BOKA0PmdE" TargetMode="External"/><Relationship Id="rId3" Type="http://schemas.openxmlformats.org/officeDocument/2006/relationships/customXml" Target="../ink/ink6.xml"/><Relationship Id="rId7" Type="http://schemas.openxmlformats.org/officeDocument/2006/relationships/hyperlink" Target="https://www.ericsson.com/49ac9c/assets/local/reports-papers/white-papers/2024/6g-spectrum.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70BOKA0PmdE" TargetMode="External"/><Relationship Id="rId5" Type="http://schemas.openxmlformats.org/officeDocument/2006/relationships/hyperlink" Target="https://www.ericsson.com/49ac9c/assets/local/reports-papers/white-papers/2024/6g-spectrum.pdf"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hyperlink" Target="https://www.sharetechnote.com/html/6G/6G_WhatIsIt.html#ITU" TargetMode="External"/><Relationship Id="rId3" Type="http://schemas.openxmlformats.org/officeDocument/2006/relationships/customXml" Target="../ink/ink8.xml"/><Relationship Id="rId7" Type="http://schemas.openxmlformats.org/officeDocument/2006/relationships/hyperlink" Target="https://www.youtube.com/watch?v=70BOKA0Pm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itu.int/en/ITU-R/study-groups/rsg5/rwp5d/imt-2030/Documents/IMT-2030%20Capabilities%20post%20SG5.pdf" TargetMode="Externa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itu.int/en/ITU-R/study-groups/rsg5/rwp5d/imt-2030/Documents/IMT-2030%20Capabilities%20post%20SG5.pdf" TargetMode="External"/><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86720"/>
            <a:ext cx="9144000" cy="2387600"/>
          </a:xfrm>
        </p:spPr>
        <p:txBody>
          <a:bodyPr/>
          <a:lstStyle/>
          <a:p>
            <a:r>
              <a:rPr lang="en-US" b="1">
                <a:latin typeface="Times New Roman"/>
                <a:cs typeface="Times New Roman"/>
              </a:rPr>
              <a:t>6G </a:t>
            </a:r>
            <a:r>
              <a:rPr lang="en-US" b="1" dirty="0">
                <a:latin typeface="Times New Roman"/>
                <a:cs typeface="Times New Roman"/>
              </a:rPr>
              <a:t>Upper Mid-band</a:t>
            </a:r>
            <a:r>
              <a:rPr lang="en-US" b="1">
                <a:latin typeface="Times New Roman"/>
                <a:cs typeface="Times New Roman"/>
              </a:rPr>
              <a:t> Technology and Spectrum</a:t>
            </a:r>
          </a:p>
        </p:txBody>
      </p:sp>
      <p:sp>
        <p:nvSpPr>
          <p:cNvPr id="3" name="Subtitle 2"/>
          <p:cNvSpPr>
            <a:spLocks noGrp="1"/>
          </p:cNvSpPr>
          <p:nvPr>
            <p:ph type="subTitle" idx="1"/>
          </p:nvPr>
        </p:nvSpPr>
        <p:spPr>
          <a:xfrm>
            <a:off x="1524000" y="4382181"/>
            <a:ext cx="9144000" cy="1655762"/>
          </a:xfrm>
        </p:spPr>
        <p:txBody>
          <a:bodyPr vert="horz" lIns="91440" tIns="45720" rIns="91440" bIns="45720" rtlCol="0" anchor="t">
            <a:normAutofit/>
          </a:bodyPr>
          <a:lstStyle/>
          <a:p>
            <a:r>
              <a:rPr lang="en-US"/>
              <a:t>Shima Mashhadi</a:t>
            </a:r>
          </a:p>
          <a:p>
            <a:r>
              <a:rPr lang="en-US"/>
              <a:t>Jan 2025</a:t>
            </a:r>
          </a:p>
        </p:txBody>
      </p:sp>
      <p:sp>
        <p:nvSpPr>
          <p:cNvPr id="5" name="Rectangle 4">
            <a:extLst>
              <a:ext uri="{FF2B5EF4-FFF2-40B4-BE49-F238E27FC236}">
                <a16:creationId xmlns:a16="http://schemas.microsoft.com/office/drawing/2014/main" id="{6A988B8B-C179-121B-35F5-8096C1BFD96A}"/>
              </a:ext>
            </a:extLst>
          </p:cNvPr>
          <p:cNvSpPr/>
          <p:nvPr/>
        </p:nvSpPr>
        <p:spPr>
          <a:xfrm>
            <a:off x="0" y="1197553"/>
            <a:ext cx="12192000" cy="430594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44A3577-7487-A3CD-5B88-97457728019E}"/>
                  </a:ext>
                </a:extLst>
              </p14:cNvPr>
              <p14:cNvContentPartPr/>
              <p14:nvPr/>
            </p14:nvContentPartPr>
            <p14:xfrm>
              <a:off x="506301" y="3633751"/>
              <a:ext cx="11183760" cy="360"/>
            </p14:xfrm>
          </p:contentPart>
        </mc:Choice>
        <mc:Fallback xmlns="">
          <p:pic>
            <p:nvPicPr>
              <p:cNvPr id="7" name="Ink 6">
                <a:extLst>
                  <a:ext uri="{FF2B5EF4-FFF2-40B4-BE49-F238E27FC236}">
                    <a16:creationId xmlns:a16="http://schemas.microsoft.com/office/drawing/2014/main" id="{944A3577-7487-A3CD-5B88-97457728019E}"/>
                  </a:ext>
                </a:extLst>
              </p:cNvPr>
              <p:cNvPicPr/>
              <p:nvPr/>
            </p:nvPicPr>
            <p:blipFill>
              <a:blip r:embed="rId3"/>
              <a:stretch>
                <a:fillRect/>
              </a:stretch>
            </p:blipFill>
            <p:spPr>
              <a:xfrm>
                <a:off x="470302" y="3597751"/>
                <a:ext cx="11255398" cy="72000"/>
              </a:xfrm>
              <a:prstGeom prst="rect">
                <a:avLst/>
              </a:prstGeom>
            </p:spPr>
          </p:pic>
        </mc:Fallback>
      </mc:AlternateContent>
      <p:sp>
        <p:nvSpPr>
          <p:cNvPr id="9" name="TextBox 8">
            <a:extLst>
              <a:ext uri="{FF2B5EF4-FFF2-40B4-BE49-F238E27FC236}">
                <a16:creationId xmlns:a16="http://schemas.microsoft.com/office/drawing/2014/main" id="{7112D950-35D4-A6BB-A918-D3DECD235201}"/>
              </a:ext>
            </a:extLst>
          </p:cNvPr>
          <p:cNvSpPr txBox="1"/>
          <p:nvPr/>
        </p:nvSpPr>
        <p:spPr>
          <a:xfrm>
            <a:off x="302380" y="41123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986367"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6G Spectrum</a:t>
            </a:r>
          </a:p>
          <a:p>
            <a:endParaRPr lang="en-US" sz="4000">
              <a:latin typeface="Times New Roman"/>
              <a:cs typeface="Times New Roman"/>
            </a:endParaRPr>
          </a:p>
        </p:txBody>
      </p:sp>
      <p:cxnSp>
        <p:nvCxnSpPr>
          <p:cNvPr id="66" name="Straight Arrow Connector 65">
            <a:extLst>
              <a:ext uri="{FF2B5EF4-FFF2-40B4-BE49-F238E27FC236}">
                <a16:creationId xmlns:a16="http://schemas.microsoft.com/office/drawing/2014/main" id="{8035DB28-C04A-9B22-2D22-669B58AB4695}"/>
              </a:ext>
            </a:extLst>
          </p:cNvPr>
          <p:cNvCxnSpPr>
            <a:cxnSpLocks/>
          </p:cNvCxnSpPr>
          <p:nvPr/>
        </p:nvCxnSpPr>
        <p:spPr>
          <a:xfrm flipV="1">
            <a:off x="468915" y="2848339"/>
            <a:ext cx="8469615" cy="63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41DDE386-4DA1-D1B8-8101-80C045D2A59A}"/>
                  </a:ext>
                </a:extLst>
              </p14:cNvPr>
              <p14:cNvContentPartPr/>
              <p14:nvPr/>
            </p14:nvContentPartPr>
            <p14:xfrm>
              <a:off x="8339716" y="2700845"/>
              <a:ext cx="360" cy="349200"/>
            </p14:xfrm>
          </p:contentPart>
        </mc:Choice>
        <mc:Fallback xmlns="">
          <p:pic>
            <p:nvPicPr>
              <p:cNvPr id="71" name="Ink 70">
                <a:extLst>
                  <a:ext uri="{FF2B5EF4-FFF2-40B4-BE49-F238E27FC236}">
                    <a16:creationId xmlns:a16="http://schemas.microsoft.com/office/drawing/2014/main" id="{41DDE386-4DA1-D1B8-8101-80C045D2A59A}"/>
                  </a:ext>
                </a:extLst>
              </p:cNvPr>
              <p:cNvPicPr/>
              <p:nvPr/>
            </p:nvPicPr>
            <p:blipFill>
              <a:blip r:embed="rId6"/>
              <a:stretch>
                <a:fillRect/>
              </a:stretch>
            </p:blipFill>
            <p:spPr>
              <a:xfrm>
                <a:off x="8335396" y="2696525"/>
                <a:ext cx="9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2" name="Ink 71">
                <a:extLst>
                  <a:ext uri="{FF2B5EF4-FFF2-40B4-BE49-F238E27FC236}">
                    <a16:creationId xmlns:a16="http://schemas.microsoft.com/office/drawing/2014/main" id="{BAD9085C-99A2-E7DC-E9C9-60E4664F4162}"/>
                  </a:ext>
                </a:extLst>
              </p14:cNvPr>
              <p14:cNvContentPartPr/>
              <p14:nvPr/>
            </p14:nvContentPartPr>
            <p14:xfrm>
              <a:off x="8339716" y="3030965"/>
              <a:ext cx="360" cy="37800"/>
            </p14:xfrm>
          </p:contentPart>
        </mc:Choice>
        <mc:Fallback xmlns="">
          <p:pic>
            <p:nvPicPr>
              <p:cNvPr id="72" name="Ink 71">
                <a:extLst>
                  <a:ext uri="{FF2B5EF4-FFF2-40B4-BE49-F238E27FC236}">
                    <a16:creationId xmlns:a16="http://schemas.microsoft.com/office/drawing/2014/main" id="{BAD9085C-99A2-E7DC-E9C9-60E4664F4162}"/>
                  </a:ext>
                </a:extLst>
              </p:cNvPr>
              <p:cNvPicPr/>
              <p:nvPr/>
            </p:nvPicPr>
            <p:blipFill>
              <a:blip r:embed="rId8"/>
              <a:stretch>
                <a:fillRect/>
              </a:stretch>
            </p:blipFill>
            <p:spPr>
              <a:xfrm>
                <a:off x="8335396" y="3026686"/>
                <a:ext cx="9000" cy="463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871FE1BB-C24A-00AC-0E26-DDA9A5767E18}"/>
                  </a:ext>
                </a:extLst>
              </p14:cNvPr>
              <p14:cNvContentPartPr/>
              <p14:nvPr/>
            </p14:nvContentPartPr>
            <p14:xfrm>
              <a:off x="6749236" y="2685725"/>
              <a:ext cx="360" cy="386640"/>
            </p14:xfrm>
          </p:contentPart>
        </mc:Choice>
        <mc:Fallback xmlns="">
          <p:pic>
            <p:nvPicPr>
              <p:cNvPr id="73" name="Ink 72">
                <a:extLst>
                  <a:ext uri="{FF2B5EF4-FFF2-40B4-BE49-F238E27FC236}">
                    <a16:creationId xmlns:a16="http://schemas.microsoft.com/office/drawing/2014/main" id="{871FE1BB-C24A-00AC-0E26-DDA9A5767E18}"/>
                  </a:ext>
                </a:extLst>
              </p:cNvPr>
              <p:cNvPicPr/>
              <p:nvPr/>
            </p:nvPicPr>
            <p:blipFill>
              <a:blip r:embed="rId10"/>
              <a:stretch>
                <a:fillRect/>
              </a:stretch>
            </p:blipFill>
            <p:spPr>
              <a:xfrm>
                <a:off x="6744916" y="2681405"/>
                <a:ext cx="9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4" name="Ink 73">
                <a:extLst>
                  <a:ext uri="{FF2B5EF4-FFF2-40B4-BE49-F238E27FC236}">
                    <a16:creationId xmlns:a16="http://schemas.microsoft.com/office/drawing/2014/main" id="{9C04D347-5454-F4DA-B870-A95074E00490}"/>
                  </a:ext>
                </a:extLst>
              </p14:cNvPr>
              <p14:cNvContentPartPr/>
              <p14:nvPr/>
            </p14:nvContentPartPr>
            <p14:xfrm>
              <a:off x="5271436" y="2700845"/>
              <a:ext cx="360" cy="369720"/>
            </p14:xfrm>
          </p:contentPart>
        </mc:Choice>
        <mc:Fallback xmlns="">
          <p:pic>
            <p:nvPicPr>
              <p:cNvPr id="74" name="Ink 73">
                <a:extLst>
                  <a:ext uri="{FF2B5EF4-FFF2-40B4-BE49-F238E27FC236}">
                    <a16:creationId xmlns:a16="http://schemas.microsoft.com/office/drawing/2014/main" id="{9C04D347-5454-F4DA-B870-A95074E00490}"/>
                  </a:ext>
                </a:extLst>
              </p:cNvPr>
              <p:cNvPicPr/>
              <p:nvPr/>
            </p:nvPicPr>
            <p:blipFill>
              <a:blip r:embed="rId12"/>
              <a:stretch>
                <a:fillRect/>
              </a:stretch>
            </p:blipFill>
            <p:spPr>
              <a:xfrm>
                <a:off x="5267116" y="2696521"/>
                <a:ext cx="9000" cy="3783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Ink 74">
                <a:extLst>
                  <a:ext uri="{FF2B5EF4-FFF2-40B4-BE49-F238E27FC236}">
                    <a16:creationId xmlns:a16="http://schemas.microsoft.com/office/drawing/2014/main" id="{DA860F03-170C-4F10-DA13-C1D2848C87A0}"/>
                  </a:ext>
                </a:extLst>
              </p14:cNvPr>
              <p14:cNvContentPartPr/>
              <p14:nvPr/>
            </p14:nvContentPartPr>
            <p14:xfrm>
              <a:off x="5271436" y="2697245"/>
              <a:ext cx="360" cy="71640"/>
            </p14:xfrm>
          </p:contentPart>
        </mc:Choice>
        <mc:Fallback xmlns="">
          <p:pic>
            <p:nvPicPr>
              <p:cNvPr id="75" name="Ink 74">
                <a:extLst>
                  <a:ext uri="{FF2B5EF4-FFF2-40B4-BE49-F238E27FC236}">
                    <a16:creationId xmlns:a16="http://schemas.microsoft.com/office/drawing/2014/main" id="{DA860F03-170C-4F10-DA13-C1D2848C87A0}"/>
                  </a:ext>
                </a:extLst>
              </p:cNvPr>
              <p:cNvPicPr/>
              <p:nvPr/>
            </p:nvPicPr>
            <p:blipFill>
              <a:blip r:embed="rId14"/>
              <a:stretch>
                <a:fillRect/>
              </a:stretch>
            </p:blipFill>
            <p:spPr>
              <a:xfrm>
                <a:off x="5267116" y="2692925"/>
                <a:ext cx="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Ink 77">
                <a:extLst>
                  <a:ext uri="{FF2B5EF4-FFF2-40B4-BE49-F238E27FC236}">
                    <a16:creationId xmlns:a16="http://schemas.microsoft.com/office/drawing/2014/main" id="{BB02F31F-0544-9F16-3A4C-F7977EB90835}"/>
                  </a:ext>
                </a:extLst>
              </p14:cNvPr>
              <p14:cNvContentPartPr/>
              <p14:nvPr/>
            </p14:nvContentPartPr>
            <p14:xfrm>
              <a:off x="3660542" y="2702356"/>
              <a:ext cx="360" cy="387000"/>
            </p14:xfrm>
          </p:contentPart>
        </mc:Choice>
        <mc:Fallback xmlns="">
          <p:pic>
            <p:nvPicPr>
              <p:cNvPr id="78" name="Ink 77">
                <a:extLst>
                  <a:ext uri="{FF2B5EF4-FFF2-40B4-BE49-F238E27FC236}">
                    <a16:creationId xmlns:a16="http://schemas.microsoft.com/office/drawing/2014/main" id="{BB02F31F-0544-9F16-3A4C-F7977EB90835}"/>
                  </a:ext>
                </a:extLst>
              </p:cNvPr>
              <p:cNvPicPr/>
              <p:nvPr/>
            </p:nvPicPr>
            <p:blipFill>
              <a:blip r:embed="rId10"/>
              <a:stretch>
                <a:fillRect/>
              </a:stretch>
            </p:blipFill>
            <p:spPr>
              <a:xfrm>
                <a:off x="3656222" y="2698032"/>
                <a:ext cx="9000" cy="3956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E469A746-A61F-9016-4DBE-C1F20528F6D9}"/>
                  </a:ext>
                </a:extLst>
              </p14:cNvPr>
              <p14:cNvContentPartPr/>
              <p14:nvPr/>
            </p14:nvContentPartPr>
            <p14:xfrm>
              <a:off x="2685350" y="2702356"/>
              <a:ext cx="360" cy="367920"/>
            </p14:xfrm>
          </p:contentPart>
        </mc:Choice>
        <mc:Fallback xmlns="">
          <p:pic>
            <p:nvPicPr>
              <p:cNvPr id="79" name="Ink 78">
                <a:extLst>
                  <a:ext uri="{FF2B5EF4-FFF2-40B4-BE49-F238E27FC236}">
                    <a16:creationId xmlns:a16="http://schemas.microsoft.com/office/drawing/2014/main" id="{E469A746-A61F-9016-4DBE-C1F20528F6D9}"/>
                  </a:ext>
                </a:extLst>
              </p:cNvPr>
              <p:cNvPicPr/>
              <p:nvPr/>
            </p:nvPicPr>
            <p:blipFill>
              <a:blip r:embed="rId17"/>
              <a:stretch>
                <a:fillRect/>
              </a:stretch>
            </p:blipFill>
            <p:spPr>
              <a:xfrm>
                <a:off x="2681030" y="2698036"/>
                <a:ext cx="90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6E07334F-5554-66F5-0991-7F43432B778F}"/>
                  </a:ext>
                </a:extLst>
              </p14:cNvPr>
              <p14:cNvContentPartPr/>
              <p14:nvPr/>
            </p14:nvContentPartPr>
            <p14:xfrm>
              <a:off x="1185055" y="2694796"/>
              <a:ext cx="360" cy="390600"/>
            </p14:xfrm>
          </p:contentPart>
        </mc:Choice>
        <mc:Fallback xmlns="">
          <p:pic>
            <p:nvPicPr>
              <p:cNvPr id="82" name="Ink 81">
                <a:extLst>
                  <a:ext uri="{FF2B5EF4-FFF2-40B4-BE49-F238E27FC236}">
                    <a16:creationId xmlns:a16="http://schemas.microsoft.com/office/drawing/2014/main" id="{6E07334F-5554-66F5-0991-7F43432B778F}"/>
                  </a:ext>
                </a:extLst>
              </p:cNvPr>
              <p:cNvPicPr/>
              <p:nvPr/>
            </p:nvPicPr>
            <p:blipFill>
              <a:blip r:embed="rId19"/>
              <a:stretch>
                <a:fillRect/>
              </a:stretch>
            </p:blipFill>
            <p:spPr>
              <a:xfrm>
                <a:off x="1180735" y="2690472"/>
                <a:ext cx="9000" cy="399248"/>
              </a:xfrm>
              <a:prstGeom prst="rect">
                <a:avLst/>
              </a:prstGeom>
            </p:spPr>
          </p:pic>
        </mc:Fallback>
      </mc:AlternateContent>
      <p:sp>
        <p:nvSpPr>
          <p:cNvPr id="83" name="TextBox 82">
            <a:extLst>
              <a:ext uri="{FF2B5EF4-FFF2-40B4-BE49-F238E27FC236}">
                <a16:creationId xmlns:a16="http://schemas.microsoft.com/office/drawing/2014/main" id="{C5903C44-3A93-5B28-382E-BF1170973596}"/>
              </a:ext>
            </a:extLst>
          </p:cNvPr>
          <p:cNvSpPr txBox="1"/>
          <p:nvPr/>
        </p:nvSpPr>
        <p:spPr>
          <a:xfrm>
            <a:off x="651896" y="3113372"/>
            <a:ext cx="1066318" cy="369332"/>
          </a:xfrm>
          <a:prstGeom prst="rect">
            <a:avLst/>
          </a:prstGeom>
          <a:noFill/>
        </p:spPr>
        <p:txBody>
          <a:bodyPr wrap="none" rtlCol="0">
            <a:spAutoFit/>
          </a:bodyPr>
          <a:lstStyle/>
          <a:p>
            <a:pPr algn="l"/>
            <a:r>
              <a:rPr lang="en-US"/>
              <a:t>600 MHZ</a:t>
            </a:r>
            <a:endParaRPr lang="en-TR"/>
          </a:p>
        </p:txBody>
      </p:sp>
      <p:sp>
        <p:nvSpPr>
          <p:cNvPr id="84" name="TextBox 83">
            <a:extLst>
              <a:ext uri="{FF2B5EF4-FFF2-40B4-BE49-F238E27FC236}">
                <a16:creationId xmlns:a16="http://schemas.microsoft.com/office/drawing/2014/main" id="{CEABFACA-6679-58A7-BD60-75DDA8DB89F6}"/>
              </a:ext>
            </a:extLst>
          </p:cNvPr>
          <p:cNvSpPr txBox="1"/>
          <p:nvPr/>
        </p:nvSpPr>
        <p:spPr>
          <a:xfrm>
            <a:off x="2294056" y="3140940"/>
            <a:ext cx="782587" cy="369332"/>
          </a:xfrm>
          <a:prstGeom prst="rect">
            <a:avLst/>
          </a:prstGeom>
          <a:noFill/>
        </p:spPr>
        <p:txBody>
          <a:bodyPr wrap="none" rtlCol="0">
            <a:spAutoFit/>
          </a:bodyPr>
          <a:lstStyle/>
          <a:p>
            <a:pPr algn="l"/>
            <a:r>
              <a:rPr lang="en-US"/>
              <a:t>2 GHz</a:t>
            </a:r>
            <a:endParaRPr lang="en-TR"/>
          </a:p>
        </p:txBody>
      </p:sp>
      <p:sp>
        <p:nvSpPr>
          <p:cNvPr id="85" name="TextBox 84">
            <a:extLst>
              <a:ext uri="{FF2B5EF4-FFF2-40B4-BE49-F238E27FC236}">
                <a16:creationId xmlns:a16="http://schemas.microsoft.com/office/drawing/2014/main" id="{E039434A-44C3-3076-904A-96FCBC1CD635}"/>
              </a:ext>
            </a:extLst>
          </p:cNvPr>
          <p:cNvSpPr txBox="1"/>
          <p:nvPr/>
        </p:nvSpPr>
        <p:spPr>
          <a:xfrm>
            <a:off x="3174671" y="3140940"/>
            <a:ext cx="971741" cy="369332"/>
          </a:xfrm>
          <a:prstGeom prst="rect">
            <a:avLst/>
          </a:prstGeom>
          <a:noFill/>
        </p:spPr>
        <p:txBody>
          <a:bodyPr wrap="none" rtlCol="0">
            <a:spAutoFit/>
          </a:bodyPr>
          <a:lstStyle/>
          <a:p>
            <a:pPr algn="l"/>
            <a:r>
              <a:rPr lang="en-US"/>
              <a:t>3.5 GHz</a:t>
            </a:r>
            <a:endParaRPr lang="en-TR"/>
          </a:p>
        </p:txBody>
      </p:sp>
      <p:sp>
        <p:nvSpPr>
          <p:cNvPr id="86" name="TextBox 85">
            <a:extLst>
              <a:ext uri="{FF2B5EF4-FFF2-40B4-BE49-F238E27FC236}">
                <a16:creationId xmlns:a16="http://schemas.microsoft.com/office/drawing/2014/main" id="{6C6DD727-B474-5E22-57A2-F446125275BD}"/>
              </a:ext>
            </a:extLst>
          </p:cNvPr>
          <p:cNvSpPr txBox="1"/>
          <p:nvPr/>
        </p:nvSpPr>
        <p:spPr>
          <a:xfrm>
            <a:off x="4818427" y="3105977"/>
            <a:ext cx="906017" cy="369332"/>
          </a:xfrm>
          <a:prstGeom prst="rect">
            <a:avLst/>
          </a:prstGeom>
          <a:noFill/>
        </p:spPr>
        <p:txBody>
          <a:bodyPr wrap="none" rtlCol="0">
            <a:spAutoFit/>
          </a:bodyPr>
          <a:lstStyle/>
          <a:p>
            <a:pPr algn="l"/>
            <a:r>
              <a:rPr lang="en-US"/>
              <a:t>28 GHz</a:t>
            </a:r>
            <a:endParaRPr lang="en-TR"/>
          </a:p>
        </p:txBody>
      </p:sp>
      <p:sp>
        <p:nvSpPr>
          <p:cNvPr id="87" name="TextBox 86">
            <a:extLst>
              <a:ext uri="{FF2B5EF4-FFF2-40B4-BE49-F238E27FC236}">
                <a16:creationId xmlns:a16="http://schemas.microsoft.com/office/drawing/2014/main" id="{6C2F9958-9B98-C07D-5FD7-02F853AA02EC}"/>
              </a:ext>
            </a:extLst>
          </p:cNvPr>
          <p:cNvSpPr txBox="1"/>
          <p:nvPr/>
        </p:nvSpPr>
        <p:spPr>
          <a:xfrm>
            <a:off x="6234511" y="3102341"/>
            <a:ext cx="1075936" cy="369332"/>
          </a:xfrm>
          <a:prstGeom prst="rect">
            <a:avLst/>
          </a:prstGeom>
          <a:noFill/>
        </p:spPr>
        <p:txBody>
          <a:bodyPr wrap="none" rtlCol="0">
            <a:spAutoFit/>
          </a:bodyPr>
          <a:lstStyle/>
          <a:p>
            <a:pPr algn="l"/>
            <a:r>
              <a:rPr lang="en-US"/>
              <a:t>100 GHz </a:t>
            </a:r>
            <a:endParaRPr lang="en-TR"/>
          </a:p>
        </p:txBody>
      </p:sp>
      <p:sp>
        <p:nvSpPr>
          <p:cNvPr id="88" name="TextBox 87">
            <a:extLst>
              <a:ext uri="{FF2B5EF4-FFF2-40B4-BE49-F238E27FC236}">
                <a16:creationId xmlns:a16="http://schemas.microsoft.com/office/drawing/2014/main" id="{5BAF204A-37A2-4774-8BAD-E504B3E9D0AD}"/>
              </a:ext>
            </a:extLst>
          </p:cNvPr>
          <p:cNvSpPr txBox="1"/>
          <p:nvPr/>
        </p:nvSpPr>
        <p:spPr>
          <a:xfrm>
            <a:off x="7862446" y="3102341"/>
            <a:ext cx="1075936" cy="369332"/>
          </a:xfrm>
          <a:prstGeom prst="rect">
            <a:avLst/>
          </a:prstGeom>
          <a:noFill/>
        </p:spPr>
        <p:txBody>
          <a:bodyPr wrap="none" rtlCol="0">
            <a:spAutoFit/>
          </a:bodyPr>
          <a:lstStyle/>
          <a:p>
            <a:pPr algn="l"/>
            <a:r>
              <a:rPr lang="en-US"/>
              <a:t>300 GHz </a:t>
            </a:r>
            <a:endParaRPr lang="en-TR"/>
          </a:p>
        </p:txBody>
      </p:sp>
      <p:sp>
        <p:nvSpPr>
          <p:cNvPr id="3" name="Rectangle 2">
            <a:extLst>
              <a:ext uri="{FF2B5EF4-FFF2-40B4-BE49-F238E27FC236}">
                <a16:creationId xmlns:a16="http://schemas.microsoft.com/office/drawing/2014/main" id="{2DC8CA5A-8E49-7F4F-5FED-92C32C46E48D}"/>
              </a:ext>
            </a:extLst>
          </p:cNvPr>
          <p:cNvSpPr/>
          <p:nvPr/>
        </p:nvSpPr>
        <p:spPr>
          <a:xfrm>
            <a:off x="1146186" y="2014837"/>
            <a:ext cx="1565189" cy="56635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rPr>
              <a:t>2G-4G</a:t>
            </a:r>
          </a:p>
        </p:txBody>
      </p:sp>
      <p:sp>
        <p:nvSpPr>
          <p:cNvPr id="6" name="Rectangle 5">
            <a:extLst>
              <a:ext uri="{FF2B5EF4-FFF2-40B4-BE49-F238E27FC236}">
                <a16:creationId xmlns:a16="http://schemas.microsoft.com/office/drawing/2014/main" id="{5ADB16E7-08F4-E525-949E-E7733B21F514}"/>
              </a:ext>
            </a:extLst>
          </p:cNvPr>
          <p:cNvSpPr/>
          <p:nvPr/>
        </p:nvSpPr>
        <p:spPr>
          <a:xfrm>
            <a:off x="3078398" y="2014836"/>
            <a:ext cx="1066262" cy="5663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0" name="Rectangle 9">
            <a:extLst>
              <a:ext uri="{FF2B5EF4-FFF2-40B4-BE49-F238E27FC236}">
                <a16:creationId xmlns:a16="http://schemas.microsoft.com/office/drawing/2014/main" id="{BC1EC0E2-5F32-3EC1-6E32-5FB72F2B4263}"/>
              </a:ext>
            </a:extLst>
          </p:cNvPr>
          <p:cNvSpPr/>
          <p:nvPr/>
        </p:nvSpPr>
        <p:spPr>
          <a:xfrm>
            <a:off x="4901754" y="2014835"/>
            <a:ext cx="921120" cy="566351"/>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7" name="Rectangle 16">
            <a:extLst>
              <a:ext uri="{FF2B5EF4-FFF2-40B4-BE49-F238E27FC236}">
                <a16:creationId xmlns:a16="http://schemas.microsoft.com/office/drawing/2014/main" id="{2D44A9DC-17B1-E5E8-2D41-7D1E329D5B50}"/>
              </a:ext>
            </a:extLst>
          </p:cNvPr>
          <p:cNvSpPr/>
          <p:nvPr/>
        </p:nvSpPr>
        <p:spPr>
          <a:xfrm>
            <a:off x="4185111" y="2014835"/>
            <a:ext cx="676192" cy="5663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b="1">
              <a:solidFill>
                <a:schemeClr val="tx1"/>
              </a:solidFill>
            </a:endParaRPr>
          </a:p>
        </p:txBody>
      </p:sp>
      <p:sp>
        <p:nvSpPr>
          <p:cNvPr id="19" name="Rectangle 18">
            <a:extLst>
              <a:ext uri="{FF2B5EF4-FFF2-40B4-BE49-F238E27FC236}">
                <a16:creationId xmlns:a16="http://schemas.microsoft.com/office/drawing/2014/main" id="{CDDFF225-750B-D17F-EBF5-0E517B4CD3F3}"/>
              </a:ext>
            </a:extLst>
          </p:cNvPr>
          <p:cNvSpPr/>
          <p:nvPr/>
        </p:nvSpPr>
        <p:spPr>
          <a:xfrm>
            <a:off x="952661" y="4391551"/>
            <a:ext cx="1565189" cy="56635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Low</a:t>
            </a:r>
          </a:p>
        </p:txBody>
      </p:sp>
      <p:sp>
        <p:nvSpPr>
          <p:cNvPr id="20" name="Rectangle 19">
            <a:extLst>
              <a:ext uri="{FF2B5EF4-FFF2-40B4-BE49-F238E27FC236}">
                <a16:creationId xmlns:a16="http://schemas.microsoft.com/office/drawing/2014/main" id="{3C724DAD-0564-2BF5-395D-623825812816}"/>
              </a:ext>
            </a:extLst>
          </p:cNvPr>
          <p:cNvSpPr/>
          <p:nvPr/>
        </p:nvSpPr>
        <p:spPr>
          <a:xfrm>
            <a:off x="2522016" y="4391550"/>
            <a:ext cx="1066262" cy="5663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Mid</a:t>
            </a:r>
          </a:p>
        </p:txBody>
      </p:sp>
      <p:sp>
        <p:nvSpPr>
          <p:cNvPr id="21" name="Rectangle 20">
            <a:extLst>
              <a:ext uri="{FF2B5EF4-FFF2-40B4-BE49-F238E27FC236}">
                <a16:creationId xmlns:a16="http://schemas.microsoft.com/office/drawing/2014/main" id="{AD0190F0-C2D8-1DCF-27C8-89325DE746CD}"/>
              </a:ext>
            </a:extLst>
          </p:cNvPr>
          <p:cNvSpPr/>
          <p:nvPr/>
        </p:nvSpPr>
        <p:spPr>
          <a:xfrm>
            <a:off x="3592443" y="4391549"/>
            <a:ext cx="1964333" cy="5663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Upper Mid</a:t>
            </a:r>
            <a:endParaRPr lang="en-US"/>
          </a:p>
        </p:txBody>
      </p:sp>
      <p:sp>
        <p:nvSpPr>
          <p:cNvPr id="22" name="Rectangle 21">
            <a:extLst>
              <a:ext uri="{FF2B5EF4-FFF2-40B4-BE49-F238E27FC236}">
                <a16:creationId xmlns:a16="http://schemas.microsoft.com/office/drawing/2014/main" id="{4057F301-AB2A-1CDB-E9BD-FC878F69EFA0}"/>
              </a:ext>
            </a:extLst>
          </p:cNvPr>
          <p:cNvSpPr/>
          <p:nvPr/>
        </p:nvSpPr>
        <p:spPr>
          <a:xfrm>
            <a:off x="5570015" y="4391549"/>
            <a:ext cx="1220477" cy="566351"/>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High</a:t>
            </a:r>
          </a:p>
        </p:txBody>
      </p:sp>
      <p:sp>
        <p:nvSpPr>
          <p:cNvPr id="23" name="Rectangle 22">
            <a:extLst>
              <a:ext uri="{FF2B5EF4-FFF2-40B4-BE49-F238E27FC236}">
                <a16:creationId xmlns:a16="http://schemas.microsoft.com/office/drawing/2014/main" id="{1E1F5643-FE1C-50FB-0931-B58CBA249614}"/>
              </a:ext>
            </a:extLst>
          </p:cNvPr>
          <p:cNvSpPr/>
          <p:nvPr/>
        </p:nvSpPr>
        <p:spPr>
          <a:xfrm>
            <a:off x="952660" y="5171693"/>
            <a:ext cx="2635618" cy="566351"/>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FR1</a:t>
            </a:r>
          </a:p>
        </p:txBody>
      </p:sp>
      <p:sp>
        <p:nvSpPr>
          <p:cNvPr id="25" name="Rectangle 24">
            <a:extLst>
              <a:ext uri="{FF2B5EF4-FFF2-40B4-BE49-F238E27FC236}">
                <a16:creationId xmlns:a16="http://schemas.microsoft.com/office/drawing/2014/main" id="{32F266F6-F542-B5CA-BEC7-44E048FB5FD4}"/>
              </a:ext>
            </a:extLst>
          </p:cNvPr>
          <p:cNvSpPr/>
          <p:nvPr/>
        </p:nvSpPr>
        <p:spPr>
          <a:xfrm>
            <a:off x="3583371" y="5171691"/>
            <a:ext cx="1964333" cy="56635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FR3</a:t>
            </a:r>
          </a:p>
        </p:txBody>
      </p:sp>
      <p:sp>
        <p:nvSpPr>
          <p:cNvPr id="26" name="Rectangle 25">
            <a:extLst>
              <a:ext uri="{FF2B5EF4-FFF2-40B4-BE49-F238E27FC236}">
                <a16:creationId xmlns:a16="http://schemas.microsoft.com/office/drawing/2014/main" id="{2910A400-9F28-D253-B571-9E31510ED81E}"/>
              </a:ext>
            </a:extLst>
          </p:cNvPr>
          <p:cNvSpPr/>
          <p:nvPr/>
        </p:nvSpPr>
        <p:spPr>
          <a:xfrm>
            <a:off x="5560943" y="5171691"/>
            <a:ext cx="1220477" cy="56635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FR2</a:t>
            </a:r>
          </a:p>
        </p:txBody>
      </p:sp>
      <p:sp>
        <p:nvSpPr>
          <p:cNvPr id="13" name="TextBox 12">
            <a:extLst>
              <a:ext uri="{FF2B5EF4-FFF2-40B4-BE49-F238E27FC236}">
                <a16:creationId xmlns:a16="http://schemas.microsoft.com/office/drawing/2014/main" id="{650BCA30-AF26-1B92-0F9F-4C64F33DBED0}"/>
              </a:ext>
            </a:extLst>
          </p:cNvPr>
          <p:cNvSpPr txBox="1"/>
          <p:nvPr/>
        </p:nvSpPr>
        <p:spPr>
          <a:xfrm>
            <a:off x="7160694" y="4490057"/>
            <a:ext cx="930378" cy="400110"/>
          </a:xfrm>
          <a:prstGeom prst="rect">
            <a:avLst/>
          </a:prstGeom>
          <a:noFill/>
        </p:spPr>
        <p:txBody>
          <a:bodyPr wrap="square" lIns="91440" tIns="45720" rIns="91440" bIns="45720" rtlCol="0" anchor="t">
            <a:spAutoFit/>
          </a:bodyPr>
          <a:lstStyle/>
          <a:p>
            <a:pPr algn="l"/>
            <a:r>
              <a:rPr lang="en-US" sz="2000" b="1"/>
              <a:t>Band </a:t>
            </a:r>
          </a:p>
        </p:txBody>
      </p:sp>
      <p:sp>
        <p:nvSpPr>
          <p:cNvPr id="15" name="TextBox 14">
            <a:extLst>
              <a:ext uri="{FF2B5EF4-FFF2-40B4-BE49-F238E27FC236}">
                <a16:creationId xmlns:a16="http://schemas.microsoft.com/office/drawing/2014/main" id="{11EA88B7-7D55-14B7-95BC-34854E340382}"/>
              </a:ext>
            </a:extLst>
          </p:cNvPr>
          <p:cNvSpPr txBox="1"/>
          <p:nvPr/>
        </p:nvSpPr>
        <p:spPr>
          <a:xfrm>
            <a:off x="7159284" y="5275398"/>
            <a:ext cx="3126323" cy="400110"/>
          </a:xfrm>
          <a:prstGeom prst="rect">
            <a:avLst/>
          </a:prstGeom>
          <a:noFill/>
        </p:spPr>
        <p:txBody>
          <a:bodyPr wrap="square" lIns="91440" tIns="45720" rIns="91440" bIns="45720" rtlCol="0" anchor="t">
            <a:spAutoFit/>
          </a:bodyPr>
          <a:lstStyle/>
          <a:p>
            <a:r>
              <a:rPr lang="en-TR" sz="2000" b="1"/>
              <a:t>FR = Frequency Range</a:t>
            </a:r>
            <a:endParaRPr lang="en-US" sz="2000" b="1"/>
          </a:p>
        </p:txBody>
      </p:sp>
      <p:sp>
        <p:nvSpPr>
          <p:cNvPr id="24" name="TextBox 23">
            <a:extLst>
              <a:ext uri="{FF2B5EF4-FFF2-40B4-BE49-F238E27FC236}">
                <a16:creationId xmlns:a16="http://schemas.microsoft.com/office/drawing/2014/main" id="{EC2DB945-5044-BD4F-FD04-C37C5E5F755E}"/>
              </a:ext>
            </a:extLst>
          </p:cNvPr>
          <p:cNvSpPr txBox="1"/>
          <p:nvPr/>
        </p:nvSpPr>
        <p:spPr>
          <a:xfrm>
            <a:off x="1191693" y="5890080"/>
            <a:ext cx="2091520" cy="400110"/>
          </a:xfrm>
          <a:prstGeom prst="rect">
            <a:avLst/>
          </a:prstGeom>
          <a:noFill/>
        </p:spPr>
        <p:txBody>
          <a:bodyPr wrap="square" lIns="91440" tIns="45720" rIns="91440" bIns="45720" rtlCol="0" anchor="t">
            <a:spAutoFit/>
          </a:bodyPr>
          <a:lstStyle/>
          <a:p>
            <a:r>
              <a:rPr lang="en-US" sz="2000" b="1">
                <a:ea typeface="+mn-lt"/>
                <a:cs typeface="+mn-lt"/>
              </a:rPr>
              <a:t>410 – 7125 MHz</a:t>
            </a:r>
            <a:r>
              <a:rPr lang="en-US" sz="2000" b="1"/>
              <a:t> </a:t>
            </a:r>
          </a:p>
        </p:txBody>
      </p:sp>
      <p:sp>
        <p:nvSpPr>
          <p:cNvPr id="27" name="TextBox 26">
            <a:extLst>
              <a:ext uri="{FF2B5EF4-FFF2-40B4-BE49-F238E27FC236}">
                <a16:creationId xmlns:a16="http://schemas.microsoft.com/office/drawing/2014/main" id="{2BB60DE3-C496-7627-7332-F555B3162E8D}"/>
              </a:ext>
            </a:extLst>
          </p:cNvPr>
          <p:cNvSpPr txBox="1"/>
          <p:nvPr/>
        </p:nvSpPr>
        <p:spPr>
          <a:xfrm>
            <a:off x="3377907" y="5902174"/>
            <a:ext cx="2236663" cy="400110"/>
          </a:xfrm>
          <a:prstGeom prst="rect">
            <a:avLst/>
          </a:prstGeom>
          <a:noFill/>
        </p:spPr>
        <p:txBody>
          <a:bodyPr wrap="square" lIns="91440" tIns="45720" rIns="91440" bIns="45720" rtlCol="0" anchor="t">
            <a:spAutoFit/>
          </a:bodyPr>
          <a:lstStyle/>
          <a:p>
            <a:r>
              <a:rPr lang="en-US" sz="2000" b="1">
                <a:ea typeface="+mn-lt"/>
                <a:cs typeface="+mn-lt"/>
              </a:rPr>
              <a:t>7.125 – 24.25 GHz</a:t>
            </a:r>
            <a:endParaRPr lang="en-US" sz="2000" b="1"/>
          </a:p>
        </p:txBody>
      </p:sp>
      <p:sp>
        <p:nvSpPr>
          <p:cNvPr id="28" name="TextBox 27">
            <a:extLst>
              <a:ext uri="{FF2B5EF4-FFF2-40B4-BE49-F238E27FC236}">
                <a16:creationId xmlns:a16="http://schemas.microsoft.com/office/drawing/2014/main" id="{4B816562-1EDD-36AE-610C-C48A350AFFC2}"/>
              </a:ext>
            </a:extLst>
          </p:cNvPr>
          <p:cNvSpPr txBox="1"/>
          <p:nvPr/>
        </p:nvSpPr>
        <p:spPr>
          <a:xfrm>
            <a:off x="5657858" y="5902173"/>
            <a:ext cx="2236663" cy="400110"/>
          </a:xfrm>
          <a:prstGeom prst="rect">
            <a:avLst/>
          </a:prstGeom>
          <a:noFill/>
        </p:spPr>
        <p:txBody>
          <a:bodyPr wrap="square" lIns="91440" tIns="45720" rIns="91440" bIns="45720" rtlCol="0" anchor="t">
            <a:spAutoFit/>
          </a:bodyPr>
          <a:lstStyle/>
          <a:p>
            <a:r>
              <a:rPr lang="en-US" sz="2000" b="1">
                <a:ea typeface="+mn-lt"/>
                <a:cs typeface="+mn-lt"/>
              </a:rPr>
              <a:t>24.25 - 71.0 GHz</a:t>
            </a:r>
            <a:endParaRPr lang="en-US" sz="2000" b="1"/>
          </a:p>
        </p:txBody>
      </p:sp>
      <p:sp>
        <p:nvSpPr>
          <p:cNvPr id="4" name="TextBox 3">
            <a:extLst>
              <a:ext uri="{FF2B5EF4-FFF2-40B4-BE49-F238E27FC236}">
                <a16:creationId xmlns:a16="http://schemas.microsoft.com/office/drawing/2014/main" id="{34059C8B-A0D5-2F07-F631-A94D62F494EE}"/>
              </a:ext>
            </a:extLst>
          </p:cNvPr>
          <p:cNvSpPr txBox="1"/>
          <p:nvPr/>
        </p:nvSpPr>
        <p:spPr>
          <a:xfrm>
            <a:off x="75882" y="6421713"/>
            <a:ext cx="6093500" cy="646331"/>
          </a:xfrm>
          <a:prstGeom prst="rect">
            <a:avLst/>
          </a:prstGeom>
          <a:noFill/>
        </p:spPr>
        <p:txBody>
          <a:bodyPr wrap="square">
            <a:spAutoFit/>
          </a:bodyPr>
          <a:lstStyle/>
          <a:p>
            <a:r>
              <a:rPr lang="en-US" dirty="0">
                <a:hlinkClick r:id="rId20"/>
              </a:rPr>
              <a:t>6G in the Upper Mid-Band: The Rise of Gigantic MIMO</a:t>
            </a:r>
            <a:br>
              <a:rPr lang="en-US" dirty="0"/>
            </a:br>
            <a:endParaRPr lang="en-US" dirty="0"/>
          </a:p>
        </p:txBody>
      </p:sp>
    </p:spTree>
    <p:extLst>
      <p:ext uri="{BB962C8B-B14F-4D97-AF65-F5344CB8AC3E}">
        <p14:creationId xmlns:p14="http://schemas.microsoft.com/office/powerpoint/2010/main" val="371367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986367"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2G-5G Spectrum</a:t>
            </a:r>
          </a:p>
          <a:p>
            <a:endParaRPr lang="en-US" sz="4000">
              <a:latin typeface="Times New Roman"/>
              <a:cs typeface="Times New Roman"/>
            </a:endParaRPr>
          </a:p>
        </p:txBody>
      </p:sp>
      <p:cxnSp>
        <p:nvCxnSpPr>
          <p:cNvPr id="66" name="Straight Arrow Connector 65">
            <a:extLst>
              <a:ext uri="{FF2B5EF4-FFF2-40B4-BE49-F238E27FC236}">
                <a16:creationId xmlns:a16="http://schemas.microsoft.com/office/drawing/2014/main" id="{8035DB28-C04A-9B22-2D22-669B58AB4695}"/>
              </a:ext>
            </a:extLst>
          </p:cNvPr>
          <p:cNvCxnSpPr>
            <a:cxnSpLocks/>
          </p:cNvCxnSpPr>
          <p:nvPr/>
        </p:nvCxnSpPr>
        <p:spPr>
          <a:xfrm flipV="1">
            <a:off x="468915" y="2724771"/>
            <a:ext cx="8469615" cy="63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41DDE386-4DA1-D1B8-8101-80C045D2A59A}"/>
                  </a:ext>
                </a:extLst>
              </p14:cNvPr>
              <p14:cNvContentPartPr/>
              <p14:nvPr/>
            </p14:nvContentPartPr>
            <p14:xfrm>
              <a:off x="8339716" y="2577277"/>
              <a:ext cx="360" cy="349200"/>
            </p14:xfrm>
          </p:contentPart>
        </mc:Choice>
        <mc:Fallback xmlns="">
          <p:pic>
            <p:nvPicPr>
              <p:cNvPr id="71" name="Ink 70">
                <a:extLst>
                  <a:ext uri="{FF2B5EF4-FFF2-40B4-BE49-F238E27FC236}">
                    <a16:creationId xmlns:a16="http://schemas.microsoft.com/office/drawing/2014/main" id="{41DDE386-4DA1-D1B8-8101-80C045D2A59A}"/>
                  </a:ext>
                </a:extLst>
              </p:cNvPr>
              <p:cNvPicPr/>
              <p:nvPr/>
            </p:nvPicPr>
            <p:blipFill>
              <a:blip r:embed="rId6"/>
              <a:stretch>
                <a:fillRect/>
              </a:stretch>
            </p:blipFill>
            <p:spPr>
              <a:xfrm>
                <a:off x="8335396" y="2572957"/>
                <a:ext cx="9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2" name="Ink 71">
                <a:extLst>
                  <a:ext uri="{FF2B5EF4-FFF2-40B4-BE49-F238E27FC236}">
                    <a16:creationId xmlns:a16="http://schemas.microsoft.com/office/drawing/2014/main" id="{BAD9085C-99A2-E7DC-E9C9-60E4664F4162}"/>
                  </a:ext>
                </a:extLst>
              </p14:cNvPr>
              <p14:cNvContentPartPr/>
              <p14:nvPr/>
            </p14:nvContentPartPr>
            <p14:xfrm>
              <a:off x="8339716" y="2907397"/>
              <a:ext cx="360" cy="37800"/>
            </p14:xfrm>
          </p:contentPart>
        </mc:Choice>
        <mc:Fallback xmlns="">
          <p:pic>
            <p:nvPicPr>
              <p:cNvPr id="72" name="Ink 71">
                <a:extLst>
                  <a:ext uri="{FF2B5EF4-FFF2-40B4-BE49-F238E27FC236}">
                    <a16:creationId xmlns:a16="http://schemas.microsoft.com/office/drawing/2014/main" id="{BAD9085C-99A2-E7DC-E9C9-60E4664F4162}"/>
                  </a:ext>
                </a:extLst>
              </p:cNvPr>
              <p:cNvPicPr/>
              <p:nvPr/>
            </p:nvPicPr>
            <p:blipFill>
              <a:blip r:embed="rId8"/>
              <a:stretch>
                <a:fillRect/>
              </a:stretch>
            </p:blipFill>
            <p:spPr>
              <a:xfrm>
                <a:off x="8335396" y="2903118"/>
                <a:ext cx="9000" cy="463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871FE1BB-C24A-00AC-0E26-DDA9A5767E18}"/>
                  </a:ext>
                </a:extLst>
              </p14:cNvPr>
              <p14:cNvContentPartPr/>
              <p14:nvPr/>
            </p14:nvContentPartPr>
            <p14:xfrm>
              <a:off x="6749236" y="2562157"/>
              <a:ext cx="360" cy="386640"/>
            </p14:xfrm>
          </p:contentPart>
        </mc:Choice>
        <mc:Fallback xmlns="">
          <p:pic>
            <p:nvPicPr>
              <p:cNvPr id="73" name="Ink 72">
                <a:extLst>
                  <a:ext uri="{FF2B5EF4-FFF2-40B4-BE49-F238E27FC236}">
                    <a16:creationId xmlns:a16="http://schemas.microsoft.com/office/drawing/2014/main" id="{871FE1BB-C24A-00AC-0E26-DDA9A5767E18}"/>
                  </a:ext>
                </a:extLst>
              </p:cNvPr>
              <p:cNvPicPr/>
              <p:nvPr/>
            </p:nvPicPr>
            <p:blipFill>
              <a:blip r:embed="rId10"/>
              <a:stretch>
                <a:fillRect/>
              </a:stretch>
            </p:blipFill>
            <p:spPr>
              <a:xfrm>
                <a:off x="6744916" y="2557837"/>
                <a:ext cx="9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4" name="Ink 73">
                <a:extLst>
                  <a:ext uri="{FF2B5EF4-FFF2-40B4-BE49-F238E27FC236}">
                    <a16:creationId xmlns:a16="http://schemas.microsoft.com/office/drawing/2014/main" id="{9C04D347-5454-F4DA-B870-A95074E00490}"/>
                  </a:ext>
                </a:extLst>
              </p14:cNvPr>
              <p14:cNvContentPartPr/>
              <p14:nvPr/>
            </p14:nvContentPartPr>
            <p14:xfrm>
              <a:off x="5271436" y="2577277"/>
              <a:ext cx="360" cy="369720"/>
            </p14:xfrm>
          </p:contentPart>
        </mc:Choice>
        <mc:Fallback xmlns="">
          <p:pic>
            <p:nvPicPr>
              <p:cNvPr id="74" name="Ink 73">
                <a:extLst>
                  <a:ext uri="{FF2B5EF4-FFF2-40B4-BE49-F238E27FC236}">
                    <a16:creationId xmlns:a16="http://schemas.microsoft.com/office/drawing/2014/main" id="{9C04D347-5454-F4DA-B870-A95074E00490}"/>
                  </a:ext>
                </a:extLst>
              </p:cNvPr>
              <p:cNvPicPr/>
              <p:nvPr/>
            </p:nvPicPr>
            <p:blipFill>
              <a:blip r:embed="rId12"/>
              <a:stretch>
                <a:fillRect/>
              </a:stretch>
            </p:blipFill>
            <p:spPr>
              <a:xfrm>
                <a:off x="5267116" y="2572953"/>
                <a:ext cx="9000" cy="3783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Ink 74">
                <a:extLst>
                  <a:ext uri="{FF2B5EF4-FFF2-40B4-BE49-F238E27FC236}">
                    <a16:creationId xmlns:a16="http://schemas.microsoft.com/office/drawing/2014/main" id="{DA860F03-170C-4F10-DA13-C1D2848C87A0}"/>
                  </a:ext>
                </a:extLst>
              </p14:cNvPr>
              <p14:cNvContentPartPr/>
              <p14:nvPr/>
            </p14:nvContentPartPr>
            <p14:xfrm>
              <a:off x="5271436" y="2573677"/>
              <a:ext cx="360" cy="71640"/>
            </p14:xfrm>
          </p:contentPart>
        </mc:Choice>
        <mc:Fallback xmlns="">
          <p:pic>
            <p:nvPicPr>
              <p:cNvPr id="75" name="Ink 74">
                <a:extLst>
                  <a:ext uri="{FF2B5EF4-FFF2-40B4-BE49-F238E27FC236}">
                    <a16:creationId xmlns:a16="http://schemas.microsoft.com/office/drawing/2014/main" id="{DA860F03-170C-4F10-DA13-C1D2848C87A0}"/>
                  </a:ext>
                </a:extLst>
              </p:cNvPr>
              <p:cNvPicPr/>
              <p:nvPr/>
            </p:nvPicPr>
            <p:blipFill>
              <a:blip r:embed="rId14"/>
              <a:stretch>
                <a:fillRect/>
              </a:stretch>
            </p:blipFill>
            <p:spPr>
              <a:xfrm>
                <a:off x="5267116" y="2569357"/>
                <a:ext cx="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Ink 77">
                <a:extLst>
                  <a:ext uri="{FF2B5EF4-FFF2-40B4-BE49-F238E27FC236}">
                    <a16:creationId xmlns:a16="http://schemas.microsoft.com/office/drawing/2014/main" id="{BB02F31F-0544-9F16-3A4C-F7977EB90835}"/>
                  </a:ext>
                </a:extLst>
              </p14:cNvPr>
              <p14:cNvContentPartPr/>
              <p14:nvPr/>
            </p14:nvContentPartPr>
            <p14:xfrm>
              <a:off x="3660542" y="2578788"/>
              <a:ext cx="360" cy="387000"/>
            </p14:xfrm>
          </p:contentPart>
        </mc:Choice>
        <mc:Fallback xmlns="">
          <p:pic>
            <p:nvPicPr>
              <p:cNvPr id="78" name="Ink 77">
                <a:extLst>
                  <a:ext uri="{FF2B5EF4-FFF2-40B4-BE49-F238E27FC236}">
                    <a16:creationId xmlns:a16="http://schemas.microsoft.com/office/drawing/2014/main" id="{BB02F31F-0544-9F16-3A4C-F7977EB90835}"/>
                  </a:ext>
                </a:extLst>
              </p:cNvPr>
              <p:cNvPicPr/>
              <p:nvPr/>
            </p:nvPicPr>
            <p:blipFill>
              <a:blip r:embed="rId10"/>
              <a:stretch>
                <a:fillRect/>
              </a:stretch>
            </p:blipFill>
            <p:spPr>
              <a:xfrm>
                <a:off x="3656222" y="2574464"/>
                <a:ext cx="9000" cy="3956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E469A746-A61F-9016-4DBE-C1F20528F6D9}"/>
                  </a:ext>
                </a:extLst>
              </p14:cNvPr>
              <p14:cNvContentPartPr/>
              <p14:nvPr/>
            </p14:nvContentPartPr>
            <p14:xfrm>
              <a:off x="2685350" y="2578788"/>
              <a:ext cx="360" cy="367920"/>
            </p14:xfrm>
          </p:contentPart>
        </mc:Choice>
        <mc:Fallback xmlns="">
          <p:pic>
            <p:nvPicPr>
              <p:cNvPr id="79" name="Ink 78">
                <a:extLst>
                  <a:ext uri="{FF2B5EF4-FFF2-40B4-BE49-F238E27FC236}">
                    <a16:creationId xmlns:a16="http://schemas.microsoft.com/office/drawing/2014/main" id="{E469A746-A61F-9016-4DBE-C1F20528F6D9}"/>
                  </a:ext>
                </a:extLst>
              </p:cNvPr>
              <p:cNvPicPr/>
              <p:nvPr/>
            </p:nvPicPr>
            <p:blipFill>
              <a:blip r:embed="rId17"/>
              <a:stretch>
                <a:fillRect/>
              </a:stretch>
            </p:blipFill>
            <p:spPr>
              <a:xfrm>
                <a:off x="2681030" y="2574468"/>
                <a:ext cx="90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6E07334F-5554-66F5-0991-7F43432B778F}"/>
                  </a:ext>
                </a:extLst>
              </p14:cNvPr>
              <p14:cNvContentPartPr/>
              <p14:nvPr/>
            </p14:nvContentPartPr>
            <p14:xfrm>
              <a:off x="1185055" y="2571228"/>
              <a:ext cx="360" cy="390600"/>
            </p14:xfrm>
          </p:contentPart>
        </mc:Choice>
        <mc:Fallback xmlns="">
          <p:pic>
            <p:nvPicPr>
              <p:cNvPr id="82" name="Ink 81">
                <a:extLst>
                  <a:ext uri="{FF2B5EF4-FFF2-40B4-BE49-F238E27FC236}">
                    <a16:creationId xmlns:a16="http://schemas.microsoft.com/office/drawing/2014/main" id="{6E07334F-5554-66F5-0991-7F43432B778F}"/>
                  </a:ext>
                </a:extLst>
              </p:cNvPr>
              <p:cNvPicPr/>
              <p:nvPr/>
            </p:nvPicPr>
            <p:blipFill>
              <a:blip r:embed="rId10"/>
              <a:stretch>
                <a:fillRect/>
              </a:stretch>
            </p:blipFill>
            <p:spPr>
              <a:xfrm>
                <a:off x="1180735" y="2566904"/>
                <a:ext cx="9000" cy="399248"/>
              </a:xfrm>
              <a:prstGeom prst="rect">
                <a:avLst/>
              </a:prstGeom>
            </p:spPr>
          </p:pic>
        </mc:Fallback>
      </mc:AlternateContent>
      <p:sp>
        <p:nvSpPr>
          <p:cNvPr id="83" name="TextBox 82">
            <a:extLst>
              <a:ext uri="{FF2B5EF4-FFF2-40B4-BE49-F238E27FC236}">
                <a16:creationId xmlns:a16="http://schemas.microsoft.com/office/drawing/2014/main" id="{C5903C44-3A93-5B28-382E-BF1170973596}"/>
              </a:ext>
            </a:extLst>
          </p:cNvPr>
          <p:cNvSpPr txBox="1"/>
          <p:nvPr/>
        </p:nvSpPr>
        <p:spPr>
          <a:xfrm>
            <a:off x="651896" y="2989804"/>
            <a:ext cx="1066318" cy="369332"/>
          </a:xfrm>
          <a:prstGeom prst="rect">
            <a:avLst/>
          </a:prstGeom>
          <a:noFill/>
        </p:spPr>
        <p:txBody>
          <a:bodyPr wrap="none" rtlCol="0">
            <a:spAutoFit/>
          </a:bodyPr>
          <a:lstStyle/>
          <a:p>
            <a:pPr algn="l"/>
            <a:r>
              <a:rPr lang="en-US"/>
              <a:t>600 MHZ</a:t>
            </a:r>
            <a:endParaRPr lang="en-TR"/>
          </a:p>
        </p:txBody>
      </p:sp>
      <p:sp>
        <p:nvSpPr>
          <p:cNvPr id="84" name="TextBox 83">
            <a:extLst>
              <a:ext uri="{FF2B5EF4-FFF2-40B4-BE49-F238E27FC236}">
                <a16:creationId xmlns:a16="http://schemas.microsoft.com/office/drawing/2014/main" id="{CEABFACA-6679-58A7-BD60-75DDA8DB89F6}"/>
              </a:ext>
            </a:extLst>
          </p:cNvPr>
          <p:cNvSpPr txBox="1"/>
          <p:nvPr/>
        </p:nvSpPr>
        <p:spPr>
          <a:xfrm>
            <a:off x="2294056" y="3017372"/>
            <a:ext cx="782587" cy="369332"/>
          </a:xfrm>
          <a:prstGeom prst="rect">
            <a:avLst/>
          </a:prstGeom>
          <a:noFill/>
        </p:spPr>
        <p:txBody>
          <a:bodyPr wrap="none" rtlCol="0">
            <a:spAutoFit/>
          </a:bodyPr>
          <a:lstStyle/>
          <a:p>
            <a:pPr algn="l"/>
            <a:r>
              <a:rPr lang="en-US"/>
              <a:t>2 GHz</a:t>
            </a:r>
            <a:endParaRPr lang="en-TR"/>
          </a:p>
        </p:txBody>
      </p:sp>
      <p:sp>
        <p:nvSpPr>
          <p:cNvPr id="85" name="TextBox 84">
            <a:extLst>
              <a:ext uri="{FF2B5EF4-FFF2-40B4-BE49-F238E27FC236}">
                <a16:creationId xmlns:a16="http://schemas.microsoft.com/office/drawing/2014/main" id="{E039434A-44C3-3076-904A-96FCBC1CD635}"/>
              </a:ext>
            </a:extLst>
          </p:cNvPr>
          <p:cNvSpPr txBox="1"/>
          <p:nvPr/>
        </p:nvSpPr>
        <p:spPr>
          <a:xfrm>
            <a:off x="3174671" y="3017372"/>
            <a:ext cx="971741" cy="369332"/>
          </a:xfrm>
          <a:prstGeom prst="rect">
            <a:avLst/>
          </a:prstGeom>
          <a:noFill/>
        </p:spPr>
        <p:txBody>
          <a:bodyPr wrap="none" rtlCol="0">
            <a:spAutoFit/>
          </a:bodyPr>
          <a:lstStyle/>
          <a:p>
            <a:pPr algn="l"/>
            <a:r>
              <a:rPr lang="en-US"/>
              <a:t>3.5 GHz</a:t>
            </a:r>
            <a:endParaRPr lang="en-TR"/>
          </a:p>
        </p:txBody>
      </p:sp>
      <p:sp>
        <p:nvSpPr>
          <p:cNvPr id="86" name="TextBox 85">
            <a:extLst>
              <a:ext uri="{FF2B5EF4-FFF2-40B4-BE49-F238E27FC236}">
                <a16:creationId xmlns:a16="http://schemas.microsoft.com/office/drawing/2014/main" id="{6C6DD727-B474-5E22-57A2-F446125275BD}"/>
              </a:ext>
            </a:extLst>
          </p:cNvPr>
          <p:cNvSpPr txBox="1"/>
          <p:nvPr/>
        </p:nvSpPr>
        <p:spPr>
          <a:xfrm>
            <a:off x="4818427" y="2982409"/>
            <a:ext cx="906017" cy="369332"/>
          </a:xfrm>
          <a:prstGeom prst="rect">
            <a:avLst/>
          </a:prstGeom>
          <a:noFill/>
        </p:spPr>
        <p:txBody>
          <a:bodyPr wrap="none" rtlCol="0">
            <a:spAutoFit/>
          </a:bodyPr>
          <a:lstStyle/>
          <a:p>
            <a:pPr algn="l"/>
            <a:r>
              <a:rPr lang="en-US"/>
              <a:t>28 GHz</a:t>
            </a:r>
            <a:endParaRPr lang="en-TR"/>
          </a:p>
        </p:txBody>
      </p:sp>
      <p:sp>
        <p:nvSpPr>
          <p:cNvPr id="87" name="TextBox 86">
            <a:extLst>
              <a:ext uri="{FF2B5EF4-FFF2-40B4-BE49-F238E27FC236}">
                <a16:creationId xmlns:a16="http://schemas.microsoft.com/office/drawing/2014/main" id="{6C2F9958-9B98-C07D-5FD7-02F853AA02EC}"/>
              </a:ext>
            </a:extLst>
          </p:cNvPr>
          <p:cNvSpPr txBox="1"/>
          <p:nvPr/>
        </p:nvSpPr>
        <p:spPr>
          <a:xfrm>
            <a:off x="6234511" y="2978773"/>
            <a:ext cx="1075936" cy="369332"/>
          </a:xfrm>
          <a:prstGeom prst="rect">
            <a:avLst/>
          </a:prstGeom>
          <a:noFill/>
        </p:spPr>
        <p:txBody>
          <a:bodyPr wrap="none" rtlCol="0">
            <a:spAutoFit/>
          </a:bodyPr>
          <a:lstStyle/>
          <a:p>
            <a:pPr algn="l"/>
            <a:r>
              <a:rPr lang="en-US"/>
              <a:t>100 GHz </a:t>
            </a:r>
            <a:endParaRPr lang="en-TR"/>
          </a:p>
        </p:txBody>
      </p:sp>
      <p:sp>
        <p:nvSpPr>
          <p:cNvPr id="88" name="TextBox 87">
            <a:extLst>
              <a:ext uri="{FF2B5EF4-FFF2-40B4-BE49-F238E27FC236}">
                <a16:creationId xmlns:a16="http://schemas.microsoft.com/office/drawing/2014/main" id="{5BAF204A-37A2-4774-8BAD-E504B3E9D0AD}"/>
              </a:ext>
            </a:extLst>
          </p:cNvPr>
          <p:cNvSpPr txBox="1"/>
          <p:nvPr/>
        </p:nvSpPr>
        <p:spPr>
          <a:xfrm>
            <a:off x="7862446" y="2978773"/>
            <a:ext cx="1075936" cy="369332"/>
          </a:xfrm>
          <a:prstGeom prst="rect">
            <a:avLst/>
          </a:prstGeom>
          <a:noFill/>
        </p:spPr>
        <p:txBody>
          <a:bodyPr wrap="none" rtlCol="0">
            <a:spAutoFit/>
          </a:bodyPr>
          <a:lstStyle/>
          <a:p>
            <a:pPr algn="l"/>
            <a:r>
              <a:rPr lang="en-US"/>
              <a:t>300 GHz </a:t>
            </a:r>
            <a:endParaRPr lang="en-TR"/>
          </a:p>
        </p:txBody>
      </p:sp>
      <p:sp>
        <p:nvSpPr>
          <p:cNvPr id="3" name="Rectangle 2">
            <a:extLst>
              <a:ext uri="{FF2B5EF4-FFF2-40B4-BE49-F238E27FC236}">
                <a16:creationId xmlns:a16="http://schemas.microsoft.com/office/drawing/2014/main" id="{2DC8CA5A-8E49-7F4F-5FED-92C32C46E48D}"/>
              </a:ext>
            </a:extLst>
          </p:cNvPr>
          <p:cNvSpPr/>
          <p:nvPr/>
        </p:nvSpPr>
        <p:spPr>
          <a:xfrm>
            <a:off x="1146186" y="1891269"/>
            <a:ext cx="1565189" cy="56635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rPr>
              <a:t>2G-4G</a:t>
            </a:r>
          </a:p>
        </p:txBody>
      </p:sp>
      <p:sp>
        <p:nvSpPr>
          <p:cNvPr id="6" name="Rectangle 5">
            <a:extLst>
              <a:ext uri="{FF2B5EF4-FFF2-40B4-BE49-F238E27FC236}">
                <a16:creationId xmlns:a16="http://schemas.microsoft.com/office/drawing/2014/main" id="{5ADB16E7-08F4-E525-949E-E7733B21F514}"/>
              </a:ext>
            </a:extLst>
          </p:cNvPr>
          <p:cNvSpPr/>
          <p:nvPr/>
        </p:nvSpPr>
        <p:spPr>
          <a:xfrm>
            <a:off x="3078398" y="1891268"/>
            <a:ext cx="1066262" cy="5663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0" name="Rectangle 9">
            <a:extLst>
              <a:ext uri="{FF2B5EF4-FFF2-40B4-BE49-F238E27FC236}">
                <a16:creationId xmlns:a16="http://schemas.microsoft.com/office/drawing/2014/main" id="{BC1EC0E2-5F32-3EC1-6E32-5FB72F2B4263}"/>
              </a:ext>
            </a:extLst>
          </p:cNvPr>
          <p:cNvSpPr/>
          <p:nvPr/>
        </p:nvSpPr>
        <p:spPr>
          <a:xfrm>
            <a:off x="4901754" y="1891267"/>
            <a:ext cx="921120" cy="566351"/>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7" name="Rectangle 16">
            <a:extLst>
              <a:ext uri="{FF2B5EF4-FFF2-40B4-BE49-F238E27FC236}">
                <a16:creationId xmlns:a16="http://schemas.microsoft.com/office/drawing/2014/main" id="{2D44A9DC-17B1-E5E8-2D41-7D1E329D5B50}"/>
              </a:ext>
            </a:extLst>
          </p:cNvPr>
          <p:cNvSpPr/>
          <p:nvPr/>
        </p:nvSpPr>
        <p:spPr>
          <a:xfrm>
            <a:off x="4185111" y="1891267"/>
            <a:ext cx="676192" cy="5663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b="1">
              <a:solidFill>
                <a:schemeClr val="tx1"/>
              </a:solidFill>
            </a:endParaRPr>
          </a:p>
        </p:txBody>
      </p:sp>
      <p:pic>
        <p:nvPicPr>
          <p:cNvPr id="4" name="Picture 3">
            <a:extLst>
              <a:ext uri="{FF2B5EF4-FFF2-40B4-BE49-F238E27FC236}">
                <a16:creationId xmlns:a16="http://schemas.microsoft.com/office/drawing/2014/main" id="{6AEC5C8B-C774-23C0-B11A-3A43382161C7}"/>
              </a:ext>
            </a:extLst>
          </p:cNvPr>
          <p:cNvPicPr>
            <a:picLocks noChangeAspect="1"/>
          </p:cNvPicPr>
          <p:nvPr/>
        </p:nvPicPr>
        <p:blipFill>
          <a:blip r:embed="rId19"/>
          <a:stretch>
            <a:fillRect/>
          </a:stretch>
        </p:blipFill>
        <p:spPr>
          <a:xfrm>
            <a:off x="7863380" y="1633398"/>
            <a:ext cx="3835332" cy="868142"/>
          </a:xfrm>
          <a:prstGeom prst="rect">
            <a:avLst/>
          </a:prstGeom>
          <a:ln>
            <a:noFill/>
          </a:ln>
        </p:spPr>
      </p:pic>
      <p:pic>
        <p:nvPicPr>
          <p:cNvPr id="11" name="Picture 10" descr="A diagram of a graph&#10;&#10;Description automatically generated">
            <a:extLst>
              <a:ext uri="{FF2B5EF4-FFF2-40B4-BE49-F238E27FC236}">
                <a16:creationId xmlns:a16="http://schemas.microsoft.com/office/drawing/2014/main" id="{FA9A2829-E334-42B5-AD34-E7B4969808DE}"/>
              </a:ext>
            </a:extLst>
          </p:cNvPr>
          <p:cNvPicPr>
            <a:picLocks noChangeAspect="1"/>
          </p:cNvPicPr>
          <p:nvPr/>
        </p:nvPicPr>
        <p:blipFill>
          <a:blip r:embed="rId20"/>
          <a:stretch>
            <a:fillRect/>
          </a:stretch>
        </p:blipFill>
        <p:spPr>
          <a:xfrm>
            <a:off x="1434238" y="3356587"/>
            <a:ext cx="9334988" cy="2980465"/>
          </a:xfrm>
          <a:prstGeom prst="rect">
            <a:avLst/>
          </a:prstGeom>
          <a:ln>
            <a:noFill/>
          </a:ln>
        </p:spPr>
      </p:pic>
      <p:sp>
        <p:nvSpPr>
          <p:cNvPr id="2" name="TextBox 1">
            <a:extLst>
              <a:ext uri="{FF2B5EF4-FFF2-40B4-BE49-F238E27FC236}">
                <a16:creationId xmlns:a16="http://schemas.microsoft.com/office/drawing/2014/main" id="{9F843BBA-13DE-E8E0-DF15-2D46491F223D}"/>
              </a:ext>
            </a:extLst>
          </p:cNvPr>
          <p:cNvSpPr txBox="1"/>
          <p:nvPr/>
        </p:nvSpPr>
        <p:spPr>
          <a:xfrm>
            <a:off x="166778" y="6420928"/>
            <a:ext cx="1154214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J. Zhang, H. Miao, P. Tang, L. Tian and G. Liu, "New Mid-Band for 6G: Several Considerations from the Channel Propagation Characteristics Perspective," in IEEE Communications Magazine, vol. 63, no. 1, pp. 175-180, January 2025, </a:t>
            </a:r>
            <a:r>
              <a:rPr lang="en-US" sz="1100" err="1">
                <a:ea typeface="+mn-lt"/>
                <a:cs typeface="+mn-lt"/>
              </a:rPr>
              <a:t>doi</a:t>
            </a:r>
            <a:r>
              <a:rPr lang="en-US" sz="1100">
                <a:ea typeface="+mn-lt"/>
                <a:cs typeface="+mn-lt"/>
              </a:rPr>
              <a:t>: 10.1109/MCOM.001.2300708.</a:t>
            </a:r>
            <a:r>
              <a:rPr lang="en-US" sz="1100">
                <a:ea typeface="+mn-lt"/>
                <a:cs typeface="+mn-lt"/>
                <a:hlinkClick r:id="rId21"/>
              </a:rPr>
              <a:t>https</a:t>
            </a:r>
            <a:r>
              <a:rPr lang="en-US" sz="1100">
                <a:hlinkClick r:id="rId21"/>
              </a:rPr>
              <a:t>://ieeexplore-ieee-org.ezproxy.rit.edu/stamp/stamp.jsp?tp=&amp;arnumber=10559933</a:t>
            </a:r>
            <a:endParaRPr lang="en-US" sz="1100"/>
          </a:p>
        </p:txBody>
      </p:sp>
    </p:spTree>
    <p:extLst>
      <p:ext uri="{BB962C8B-B14F-4D97-AF65-F5344CB8AC3E}">
        <p14:creationId xmlns:p14="http://schemas.microsoft.com/office/powerpoint/2010/main" val="297462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8920"/>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986367"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6G Spectrum</a:t>
            </a:r>
          </a:p>
          <a:p>
            <a:endParaRPr lang="en-US" sz="4000">
              <a:latin typeface="Times New Roman"/>
              <a:cs typeface="Times New Roman"/>
            </a:endParaRPr>
          </a:p>
        </p:txBody>
      </p:sp>
      <p:cxnSp>
        <p:nvCxnSpPr>
          <p:cNvPr id="66" name="Straight Arrow Connector 65">
            <a:extLst>
              <a:ext uri="{FF2B5EF4-FFF2-40B4-BE49-F238E27FC236}">
                <a16:creationId xmlns:a16="http://schemas.microsoft.com/office/drawing/2014/main" id="{8035DB28-C04A-9B22-2D22-669B58AB4695}"/>
              </a:ext>
            </a:extLst>
          </p:cNvPr>
          <p:cNvCxnSpPr>
            <a:cxnSpLocks/>
          </p:cNvCxnSpPr>
          <p:nvPr/>
        </p:nvCxnSpPr>
        <p:spPr>
          <a:xfrm flipV="1">
            <a:off x="1567219" y="2648016"/>
            <a:ext cx="8469615" cy="63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41DDE386-4DA1-D1B8-8101-80C045D2A59A}"/>
                  </a:ext>
                </a:extLst>
              </p14:cNvPr>
              <p14:cNvContentPartPr/>
              <p14:nvPr/>
            </p14:nvContentPartPr>
            <p14:xfrm>
              <a:off x="9438020" y="2500522"/>
              <a:ext cx="360" cy="349200"/>
            </p14:xfrm>
          </p:contentPart>
        </mc:Choice>
        <mc:Fallback xmlns="">
          <p:pic>
            <p:nvPicPr>
              <p:cNvPr id="71" name="Ink 70">
                <a:extLst>
                  <a:ext uri="{FF2B5EF4-FFF2-40B4-BE49-F238E27FC236}">
                    <a16:creationId xmlns:a16="http://schemas.microsoft.com/office/drawing/2014/main" id="{41DDE386-4DA1-D1B8-8101-80C045D2A59A}"/>
                  </a:ext>
                </a:extLst>
              </p:cNvPr>
              <p:cNvPicPr/>
              <p:nvPr/>
            </p:nvPicPr>
            <p:blipFill>
              <a:blip r:embed="rId6"/>
              <a:stretch>
                <a:fillRect/>
              </a:stretch>
            </p:blipFill>
            <p:spPr>
              <a:xfrm>
                <a:off x="9433700" y="2496202"/>
                <a:ext cx="9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2" name="Ink 71">
                <a:extLst>
                  <a:ext uri="{FF2B5EF4-FFF2-40B4-BE49-F238E27FC236}">
                    <a16:creationId xmlns:a16="http://schemas.microsoft.com/office/drawing/2014/main" id="{BAD9085C-99A2-E7DC-E9C9-60E4664F4162}"/>
                  </a:ext>
                </a:extLst>
              </p14:cNvPr>
              <p14:cNvContentPartPr/>
              <p14:nvPr/>
            </p14:nvContentPartPr>
            <p14:xfrm>
              <a:off x="9438020" y="2830643"/>
              <a:ext cx="360" cy="37800"/>
            </p14:xfrm>
          </p:contentPart>
        </mc:Choice>
        <mc:Fallback xmlns="">
          <p:pic>
            <p:nvPicPr>
              <p:cNvPr id="72" name="Ink 71">
                <a:extLst>
                  <a:ext uri="{FF2B5EF4-FFF2-40B4-BE49-F238E27FC236}">
                    <a16:creationId xmlns:a16="http://schemas.microsoft.com/office/drawing/2014/main" id="{BAD9085C-99A2-E7DC-E9C9-60E4664F4162}"/>
                  </a:ext>
                </a:extLst>
              </p:cNvPr>
              <p:cNvPicPr/>
              <p:nvPr/>
            </p:nvPicPr>
            <p:blipFill>
              <a:blip r:embed="rId8"/>
              <a:stretch>
                <a:fillRect/>
              </a:stretch>
            </p:blipFill>
            <p:spPr>
              <a:xfrm>
                <a:off x="9433700" y="2826364"/>
                <a:ext cx="9000" cy="463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871FE1BB-C24A-00AC-0E26-DDA9A5767E18}"/>
                  </a:ext>
                </a:extLst>
              </p14:cNvPr>
              <p14:cNvContentPartPr/>
              <p14:nvPr/>
            </p14:nvContentPartPr>
            <p14:xfrm>
              <a:off x="7847540" y="2485401"/>
              <a:ext cx="360" cy="386640"/>
            </p14:xfrm>
          </p:contentPart>
        </mc:Choice>
        <mc:Fallback xmlns="">
          <p:pic>
            <p:nvPicPr>
              <p:cNvPr id="73" name="Ink 72">
                <a:extLst>
                  <a:ext uri="{FF2B5EF4-FFF2-40B4-BE49-F238E27FC236}">
                    <a16:creationId xmlns:a16="http://schemas.microsoft.com/office/drawing/2014/main" id="{871FE1BB-C24A-00AC-0E26-DDA9A5767E18}"/>
                  </a:ext>
                </a:extLst>
              </p:cNvPr>
              <p:cNvPicPr/>
              <p:nvPr/>
            </p:nvPicPr>
            <p:blipFill>
              <a:blip r:embed="rId10"/>
              <a:stretch>
                <a:fillRect/>
              </a:stretch>
            </p:blipFill>
            <p:spPr>
              <a:xfrm>
                <a:off x="7843220" y="2481081"/>
                <a:ext cx="9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4" name="Ink 73">
                <a:extLst>
                  <a:ext uri="{FF2B5EF4-FFF2-40B4-BE49-F238E27FC236}">
                    <a16:creationId xmlns:a16="http://schemas.microsoft.com/office/drawing/2014/main" id="{9C04D347-5454-F4DA-B870-A95074E00490}"/>
                  </a:ext>
                </a:extLst>
              </p14:cNvPr>
              <p14:cNvContentPartPr/>
              <p14:nvPr/>
            </p14:nvContentPartPr>
            <p14:xfrm>
              <a:off x="6369740" y="2500522"/>
              <a:ext cx="360" cy="369720"/>
            </p14:xfrm>
          </p:contentPart>
        </mc:Choice>
        <mc:Fallback xmlns="">
          <p:pic>
            <p:nvPicPr>
              <p:cNvPr id="74" name="Ink 73">
                <a:extLst>
                  <a:ext uri="{FF2B5EF4-FFF2-40B4-BE49-F238E27FC236}">
                    <a16:creationId xmlns:a16="http://schemas.microsoft.com/office/drawing/2014/main" id="{9C04D347-5454-F4DA-B870-A95074E00490}"/>
                  </a:ext>
                </a:extLst>
              </p:cNvPr>
              <p:cNvPicPr/>
              <p:nvPr/>
            </p:nvPicPr>
            <p:blipFill>
              <a:blip r:embed="rId12"/>
              <a:stretch>
                <a:fillRect/>
              </a:stretch>
            </p:blipFill>
            <p:spPr>
              <a:xfrm>
                <a:off x="6365420" y="2496198"/>
                <a:ext cx="9000" cy="3783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Ink 74">
                <a:extLst>
                  <a:ext uri="{FF2B5EF4-FFF2-40B4-BE49-F238E27FC236}">
                    <a16:creationId xmlns:a16="http://schemas.microsoft.com/office/drawing/2014/main" id="{DA860F03-170C-4F10-DA13-C1D2848C87A0}"/>
                  </a:ext>
                </a:extLst>
              </p14:cNvPr>
              <p14:cNvContentPartPr/>
              <p14:nvPr/>
            </p14:nvContentPartPr>
            <p14:xfrm>
              <a:off x="6369740" y="2496921"/>
              <a:ext cx="360" cy="71640"/>
            </p14:xfrm>
          </p:contentPart>
        </mc:Choice>
        <mc:Fallback xmlns="">
          <p:pic>
            <p:nvPicPr>
              <p:cNvPr id="75" name="Ink 74">
                <a:extLst>
                  <a:ext uri="{FF2B5EF4-FFF2-40B4-BE49-F238E27FC236}">
                    <a16:creationId xmlns:a16="http://schemas.microsoft.com/office/drawing/2014/main" id="{DA860F03-170C-4F10-DA13-C1D2848C87A0}"/>
                  </a:ext>
                </a:extLst>
              </p:cNvPr>
              <p:cNvPicPr/>
              <p:nvPr/>
            </p:nvPicPr>
            <p:blipFill>
              <a:blip r:embed="rId14"/>
              <a:stretch>
                <a:fillRect/>
              </a:stretch>
            </p:blipFill>
            <p:spPr>
              <a:xfrm>
                <a:off x="6365420" y="2492601"/>
                <a:ext cx="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Ink 77">
                <a:extLst>
                  <a:ext uri="{FF2B5EF4-FFF2-40B4-BE49-F238E27FC236}">
                    <a16:creationId xmlns:a16="http://schemas.microsoft.com/office/drawing/2014/main" id="{BB02F31F-0544-9F16-3A4C-F7977EB90835}"/>
                  </a:ext>
                </a:extLst>
              </p14:cNvPr>
              <p14:cNvContentPartPr/>
              <p14:nvPr/>
            </p14:nvContentPartPr>
            <p14:xfrm>
              <a:off x="4758846" y="2502034"/>
              <a:ext cx="360" cy="387000"/>
            </p14:xfrm>
          </p:contentPart>
        </mc:Choice>
        <mc:Fallback xmlns="">
          <p:pic>
            <p:nvPicPr>
              <p:cNvPr id="78" name="Ink 77">
                <a:extLst>
                  <a:ext uri="{FF2B5EF4-FFF2-40B4-BE49-F238E27FC236}">
                    <a16:creationId xmlns:a16="http://schemas.microsoft.com/office/drawing/2014/main" id="{BB02F31F-0544-9F16-3A4C-F7977EB90835}"/>
                  </a:ext>
                </a:extLst>
              </p:cNvPr>
              <p:cNvPicPr/>
              <p:nvPr/>
            </p:nvPicPr>
            <p:blipFill>
              <a:blip r:embed="rId10"/>
              <a:stretch>
                <a:fillRect/>
              </a:stretch>
            </p:blipFill>
            <p:spPr>
              <a:xfrm>
                <a:off x="4754526" y="2497710"/>
                <a:ext cx="9000" cy="3956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E469A746-A61F-9016-4DBE-C1F20528F6D9}"/>
                  </a:ext>
                </a:extLst>
              </p14:cNvPr>
              <p14:cNvContentPartPr/>
              <p14:nvPr/>
            </p14:nvContentPartPr>
            <p14:xfrm>
              <a:off x="3783654" y="2502034"/>
              <a:ext cx="360" cy="367920"/>
            </p14:xfrm>
          </p:contentPart>
        </mc:Choice>
        <mc:Fallback xmlns="">
          <p:pic>
            <p:nvPicPr>
              <p:cNvPr id="79" name="Ink 78">
                <a:extLst>
                  <a:ext uri="{FF2B5EF4-FFF2-40B4-BE49-F238E27FC236}">
                    <a16:creationId xmlns:a16="http://schemas.microsoft.com/office/drawing/2014/main" id="{E469A746-A61F-9016-4DBE-C1F20528F6D9}"/>
                  </a:ext>
                </a:extLst>
              </p:cNvPr>
              <p:cNvPicPr/>
              <p:nvPr/>
            </p:nvPicPr>
            <p:blipFill>
              <a:blip r:embed="rId17"/>
              <a:stretch>
                <a:fillRect/>
              </a:stretch>
            </p:blipFill>
            <p:spPr>
              <a:xfrm>
                <a:off x="3779334" y="2497714"/>
                <a:ext cx="90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6E07334F-5554-66F5-0991-7F43432B778F}"/>
                  </a:ext>
                </a:extLst>
              </p14:cNvPr>
              <p14:cNvContentPartPr/>
              <p14:nvPr/>
            </p14:nvContentPartPr>
            <p14:xfrm>
              <a:off x="2283359" y="2494473"/>
              <a:ext cx="360" cy="390600"/>
            </p14:xfrm>
          </p:contentPart>
        </mc:Choice>
        <mc:Fallback xmlns="">
          <p:pic>
            <p:nvPicPr>
              <p:cNvPr id="82" name="Ink 81">
                <a:extLst>
                  <a:ext uri="{FF2B5EF4-FFF2-40B4-BE49-F238E27FC236}">
                    <a16:creationId xmlns:a16="http://schemas.microsoft.com/office/drawing/2014/main" id="{6E07334F-5554-66F5-0991-7F43432B778F}"/>
                  </a:ext>
                </a:extLst>
              </p:cNvPr>
              <p:cNvPicPr/>
              <p:nvPr/>
            </p:nvPicPr>
            <p:blipFill>
              <a:blip r:embed="rId19"/>
              <a:stretch>
                <a:fillRect/>
              </a:stretch>
            </p:blipFill>
            <p:spPr>
              <a:xfrm>
                <a:off x="2279039" y="2490149"/>
                <a:ext cx="9000" cy="399248"/>
              </a:xfrm>
              <a:prstGeom prst="rect">
                <a:avLst/>
              </a:prstGeom>
            </p:spPr>
          </p:pic>
        </mc:Fallback>
      </mc:AlternateContent>
      <p:sp>
        <p:nvSpPr>
          <p:cNvPr id="83" name="TextBox 82">
            <a:extLst>
              <a:ext uri="{FF2B5EF4-FFF2-40B4-BE49-F238E27FC236}">
                <a16:creationId xmlns:a16="http://schemas.microsoft.com/office/drawing/2014/main" id="{C5903C44-3A93-5B28-382E-BF1170973596}"/>
              </a:ext>
            </a:extLst>
          </p:cNvPr>
          <p:cNvSpPr txBox="1"/>
          <p:nvPr/>
        </p:nvSpPr>
        <p:spPr>
          <a:xfrm>
            <a:off x="1750200" y="2913050"/>
            <a:ext cx="1066318" cy="369332"/>
          </a:xfrm>
          <a:prstGeom prst="rect">
            <a:avLst/>
          </a:prstGeom>
          <a:noFill/>
        </p:spPr>
        <p:txBody>
          <a:bodyPr wrap="none" rtlCol="0">
            <a:spAutoFit/>
          </a:bodyPr>
          <a:lstStyle/>
          <a:p>
            <a:pPr algn="l"/>
            <a:r>
              <a:rPr lang="en-US"/>
              <a:t>600 MHZ</a:t>
            </a:r>
            <a:endParaRPr lang="en-TR"/>
          </a:p>
        </p:txBody>
      </p:sp>
      <p:sp>
        <p:nvSpPr>
          <p:cNvPr id="84" name="TextBox 83">
            <a:extLst>
              <a:ext uri="{FF2B5EF4-FFF2-40B4-BE49-F238E27FC236}">
                <a16:creationId xmlns:a16="http://schemas.microsoft.com/office/drawing/2014/main" id="{CEABFACA-6679-58A7-BD60-75DDA8DB89F6}"/>
              </a:ext>
            </a:extLst>
          </p:cNvPr>
          <p:cNvSpPr txBox="1"/>
          <p:nvPr/>
        </p:nvSpPr>
        <p:spPr>
          <a:xfrm>
            <a:off x="3392360" y="2940617"/>
            <a:ext cx="782587" cy="369332"/>
          </a:xfrm>
          <a:prstGeom prst="rect">
            <a:avLst/>
          </a:prstGeom>
          <a:noFill/>
        </p:spPr>
        <p:txBody>
          <a:bodyPr wrap="none" rtlCol="0">
            <a:spAutoFit/>
          </a:bodyPr>
          <a:lstStyle/>
          <a:p>
            <a:pPr algn="l"/>
            <a:r>
              <a:rPr lang="en-US"/>
              <a:t>2 GHz</a:t>
            </a:r>
            <a:endParaRPr lang="en-TR"/>
          </a:p>
        </p:txBody>
      </p:sp>
      <p:sp>
        <p:nvSpPr>
          <p:cNvPr id="85" name="TextBox 84">
            <a:extLst>
              <a:ext uri="{FF2B5EF4-FFF2-40B4-BE49-F238E27FC236}">
                <a16:creationId xmlns:a16="http://schemas.microsoft.com/office/drawing/2014/main" id="{E039434A-44C3-3076-904A-96FCBC1CD635}"/>
              </a:ext>
            </a:extLst>
          </p:cNvPr>
          <p:cNvSpPr txBox="1"/>
          <p:nvPr/>
        </p:nvSpPr>
        <p:spPr>
          <a:xfrm>
            <a:off x="4272975" y="2940617"/>
            <a:ext cx="971741" cy="369332"/>
          </a:xfrm>
          <a:prstGeom prst="rect">
            <a:avLst/>
          </a:prstGeom>
          <a:noFill/>
        </p:spPr>
        <p:txBody>
          <a:bodyPr wrap="none" rtlCol="0">
            <a:spAutoFit/>
          </a:bodyPr>
          <a:lstStyle/>
          <a:p>
            <a:pPr algn="l"/>
            <a:r>
              <a:rPr lang="en-US"/>
              <a:t>3.5 GHz</a:t>
            </a:r>
            <a:endParaRPr lang="en-TR"/>
          </a:p>
        </p:txBody>
      </p:sp>
      <p:sp>
        <p:nvSpPr>
          <p:cNvPr id="86" name="TextBox 85">
            <a:extLst>
              <a:ext uri="{FF2B5EF4-FFF2-40B4-BE49-F238E27FC236}">
                <a16:creationId xmlns:a16="http://schemas.microsoft.com/office/drawing/2014/main" id="{6C6DD727-B474-5E22-57A2-F446125275BD}"/>
              </a:ext>
            </a:extLst>
          </p:cNvPr>
          <p:cNvSpPr txBox="1"/>
          <p:nvPr/>
        </p:nvSpPr>
        <p:spPr>
          <a:xfrm>
            <a:off x="5916731" y="2905655"/>
            <a:ext cx="906017" cy="369332"/>
          </a:xfrm>
          <a:prstGeom prst="rect">
            <a:avLst/>
          </a:prstGeom>
          <a:noFill/>
        </p:spPr>
        <p:txBody>
          <a:bodyPr wrap="none" rtlCol="0">
            <a:spAutoFit/>
          </a:bodyPr>
          <a:lstStyle/>
          <a:p>
            <a:pPr algn="l"/>
            <a:r>
              <a:rPr lang="en-US"/>
              <a:t>28 GHz</a:t>
            </a:r>
            <a:endParaRPr lang="en-TR"/>
          </a:p>
        </p:txBody>
      </p:sp>
      <p:sp>
        <p:nvSpPr>
          <p:cNvPr id="87" name="TextBox 86">
            <a:extLst>
              <a:ext uri="{FF2B5EF4-FFF2-40B4-BE49-F238E27FC236}">
                <a16:creationId xmlns:a16="http://schemas.microsoft.com/office/drawing/2014/main" id="{6C2F9958-9B98-C07D-5FD7-02F853AA02EC}"/>
              </a:ext>
            </a:extLst>
          </p:cNvPr>
          <p:cNvSpPr txBox="1"/>
          <p:nvPr/>
        </p:nvSpPr>
        <p:spPr>
          <a:xfrm>
            <a:off x="7332815" y="2902017"/>
            <a:ext cx="1075936" cy="369332"/>
          </a:xfrm>
          <a:prstGeom prst="rect">
            <a:avLst/>
          </a:prstGeom>
          <a:noFill/>
        </p:spPr>
        <p:txBody>
          <a:bodyPr wrap="none" rtlCol="0">
            <a:spAutoFit/>
          </a:bodyPr>
          <a:lstStyle/>
          <a:p>
            <a:pPr algn="l"/>
            <a:r>
              <a:rPr lang="en-US"/>
              <a:t>100 GHz </a:t>
            </a:r>
            <a:endParaRPr lang="en-TR"/>
          </a:p>
        </p:txBody>
      </p:sp>
      <p:sp>
        <p:nvSpPr>
          <p:cNvPr id="88" name="TextBox 87">
            <a:extLst>
              <a:ext uri="{FF2B5EF4-FFF2-40B4-BE49-F238E27FC236}">
                <a16:creationId xmlns:a16="http://schemas.microsoft.com/office/drawing/2014/main" id="{5BAF204A-37A2-4774-8BAD-E504B3E9D0AD}"/>
              </a:ext>
            </a:extLst>
          </p:cNvPr>
          <p:cNvSpPr txBox="1"/>
          <p:nvPr/>
        </p:nvSpPr>
        <p:spPr>
          <a:xfrm>
            <a:off x="8960750" y="2902017"/>
            <a:ext cx="1075936" cy="369332"/>
          </a:xfrm>
          <a:prstGeom prst="rect">
            <a:avLst/>
          </a:prstGeom>
          <a:noFill/>
        </p:spPr>
        <p:txBody>
          <a:bodyPr wrap="none" rtlCol="0">
            <a:spAutoFit/>
          </a:bodyPr>
          <a:lstStyle/>
          <a:p>
            <a:pPr algn="l"/>
            <a:r>
              <a:rPr lang="en-US"/>
              <a:t>300 GHz </a:t>
            </a:r>
            <a:endParaRPr lang="en-TR"/>
          </a:p>
        </p:txBody>
      </p:sp>
      <p:sp>
        <p:nvSpPr>
          <p:cNvPr id="3" name="Rectangle 2">
            <a:extLst>
              <a:ext uri="{FF2B5EF4-FFF2-40B4-BE49-F238E27FC236}">
                <a16:creationId xmlns:a16="http://schemas.microsoft.com/office/drawing/2014/main" id="{2DC8CA5A-8E49-7F4F-5FED-92C32C46E48D}"/>
              </a:ext>
            </a:extLst>
          </p:cNvPr>
          <p:cNvSpPr/>
          <p:nvPr/>
        </p:nvSpPr>
        <p:spPr>
          <a:xfrm>
            <a:off x="2244490" y="1814513"/>
            <a:ext cx="1565189" cy="56635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rPr>
              <a:t>2G-4G</a:t>
            </a:r>
          </a:p>
        </p:txBody>
      </p:sp>
      <p:sp>
        <p:nvSpPr>
          <p:cNvPr id="6" name="Rectangle 5">
            <a:extLst>
              <a:ext uri="{FF2B5EF4-FFF2-40B4-BE49-F238E27FC236}">
                <a16:creationId xmlns:a16="http://schemas.microsoft.com/office/drawing/2014/main" id="{5ADB16E7-08F4-E525-949E-E7733B21F514}"/>
              </a:ext>
            </a:extLst>
          </p:cNvPr>
          <p:cNvSpPr/>
          <p:nvPr/>
        </p:nvSpPr>
        <p:spPr>
          <a:xfrm>
            <a:off x="4176702" y="1814513"/>
            <a:ext cx="1066262" cy="5663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0" name="Rectangle 9">
            <a:extLst>
              <a:ext uri="{FF2B5EF4-FFF2-40B4-BE49-F238E27FC236}">
                <a16:creationId xmlns:a16="http://schemas.microsoft.com/office/drawing/2014/main" id="{BC1EC0E2-5F32-3EC1-6E32-5FB72F2B4263}"/>
              </a:ext>
            </a:extLst>
          </p:cNvPr>
          <p:cNvSpPr/>
          <p:nvPr/>
        </p:nvSpPr>
        <p:spPr>
          <a:xfrm>
            <a:off x="6000058" y="1814513"/>
            <a:ext cx="921120" cy="566351"/>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7" name="Rectangle 16">
            <a:extLst>
              <a:ext uri="{FF2B5EF4-FFF2-40B4-BE49-F238E27FC236}">
                <a16:creationId xmlns:a16="http://schemas.microsoft.com/office/drawing/2014/main" id="{2D44A9DC-17B1-E5E8-2D41-7D1E329D5B50}"/>
              </a:ext>
            </a:extLst>
          </p:cNvPr>
          <p:cNvSpPr/>
          <p:nvPr/>
        </p:nvSpPr>
        <p:spPr>
          <a:xfrm>
            <a:off x="5283415" y="1814513"/>
            <a:ext cx="676192" cy="5663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solidFill>
                <a:schemeClr val="tx1"/>
              </a:solidFill>
            </a:endParaRPr>
          </a:p>
        </p:txBody>
      </p:sp>
      <p:pic>
        <p:nvPicPr>
          <p:cNvPr id="2" name="Picture 1">
            <a:extLst>
              <a:ext uri="{FF2B5EF4-FFF2-40B4-BE49-F238E27FC236}">
                <a16:creationId xmlns:a16="http://schemas.microsoft.com/office/drawing/2014/main" id="{8E8B8B8A-17AF-48B3-44F5-A17B22CA0AA7}"/>
              </a:ext>
            </a:extLst>
          </p:cNvPr>
          <p:cNvPicPr>
            <a:picLocks noChangeAspect="1"/>
          </p:cNvPicPr>
          <p:nvPr/>
        </p:nvPicPr>
        <p:blipFill>
          <a:blip r:embed="rId20"/>
          <a:stretch>
            <a:fillRect/>
          </a:stretch>
        </p:blipFill>
        <p:spPr>
          <a:xfrm>
            <a:off x="408136" y="5587560"/>
            <a:ext cx="4834168" cy="1043195"/>
          </a:xfrm>
          <a:prstGeom prst="rect">
            <a:avLst/>
          </a:prstGeom>
          <a:ln>
            <a:noFill/>
          </a:ln>
        </p:spPr>
      </p:pic>
      <p:sp>
        <p:nvSpPr>
          <p:cNvPr id="14" name="Arrow: Right 13">
            <a:extLst>
              <a:ext uri="{FF2B5EF4-FFF2-40B4-BE49-F238E27FC236}">
                <a16:creationId xmlns:a16="http://schemas.microsoft.com/office/drawing/2014/main" id="{1C557268-BCA9-6555-DAF8-706D6D31D6AD}"/>
              </a:ext>
            </a:extLst>
          </p:cNvPr>
          <p:cNvSpPr/>
          <p:nvPr/>
        </p:nvSpPr>
        <p:spPr>
          <a:xfrm>
            <a:off x="5282513" y="3223054"/>
            <a:ext cx="4798539" cy="1318053"/>
          </a:xfrm>
          <a:prstGeom prst="right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rPr>
              <a:t> Precision, More Bandwidth </a:t>
            </a:r>
          </a:p>
        </p:txBody>
      </p:sp>
      <p:sp>
        <p:nvSpPr>
          <p:cNvPr id="15" name="Arrow: Left 14">
            <a:extLst>
              <a:ext uri="{FF2B5EF4-FFF2-40B4-BE49-F238E27FC236}">
                <a16:creationId xmlns:a16="http://schemas.microsoft.com/office/drawing/2014/main" id="{A5338BDC-C1E5-6C74-8DB6-6408C8EE50B1}"/>
              </a:ext>
            </a:extLst>
          </p:cNvPr>
          <p:cNvSpPr/>
          <p:nvPr/>
        </p:nvSpPr>
        <p:spPr>
          <a:xfrm>
            <a:off x="2625810" y="4046837"/>
            <a:ext cx="3109783" cy="998837"/>
          </a:xfrm>
          <a:prstGeom prst="leftArrow">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Better Coverage</a:t>
            </a:r>
          </a:p>
        </p:txBody>
      </p:sp>
      <p:sp>
        <p:nvSpPr>
          <p:cNvPr id="4" name="TextBox 3">
            <a:extLst>
              <a:ext uri="{FF2B5EF4-FFF2-40B4-BE49-F238E27FC236}">
                <a16:creationId xmlns:a16="http://schemas.microsoft.com/office/drawing/2014/main" id="{8F167037-4700-F8C2-A4D8-1631B91D855D}"/>
              </a:ext>
            </a:extLst>
          </p:cNvPr>
          <p:cNvSpPr txBox="1"/>
          <p:nvPr/>
        </p:nvSpPr>
        <p:spPr>
          <a:xfrm>
            <a:off x="6391270" y="6525914"/>
            <a:ext cx="6093500" cy="369332"/>
          </a:xfrm>
          <a:prstGeom prst="rect">
            <a:avLst/>
          </a:prstGeom>
          <a:noFill/>
        </p:spPr>
        <p:txBody>
          <a:bodyPr wrap="square">
            <a:spAutoFit/>
          </a:bodyPr>
          <a:lstStyle/>
          <a:p>
            <a:r>
              <a:rPr lang="en-US" dirty="0">
                <a:hlinkClick r:id="rId21"/>
              </a:rPr>
              <a:t>6G in the Upper Mid-Band: The Rise of Gigantic MIMO</a:t>
            </a:r>
            <a:endParaRPr lang="en-US" dirty="0"/>
          </a:p>
        </p:txBody>
      </p:sp>
    </p:spTree>
    <p:extLst>
      <p:ext uri="{BB962C8B-B14F-4D97-AF65-F5344CB8AC3E}">
        <p14:creationId xmlns:p14="http://schemas.microsoft.com/office/powerpoint/2010/main" val="316852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986367"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6G Spectrum</a:t>
            </a:r>
          </a:p>
          <a:p>
            <a:endParaRPr lang="en-US" sz="4000">
              <a:latin typeface="Times New Roman"/>
              <a:cs typeface="Times New Roman"/>
            </a:endParaRPr>
          </a:p>
        </p:txBody>
      </p:sp>
      <p:cxnSp>
        <p:nvCxnSpPr>
          <p:cNvPr id="66" name="Straight Arrow Connector 65">
            <a:extLst>
              <a:ext uri="{FF2B5EF4-FFF2-40B4-BE49-F238E27FC236}">
                <a16:creationId xmlns:a16="http://schemas.microsoft.com/office/drawing/2014/main" id="{8035DB28-C04A-9B22-2D22-669B58AB4695}"/>
              </a:ext>
            </a:extLst>
          </p:cNvPr>
          <p:cNvCxnSpPr>
            <a:cxnSpLocks/>
          </p:cNvCxnSpPr>
          <p:nvPr/>
        </p:nvCxnSpPr>
        <p:spPr>
          <a:xfrm flipV="1">
            <a:off x="1046790" y="4355912"/>
            <a:ext cx="8469615" cy="6349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41DDE386-4DA1-D1B8-8101-80C045D2A59A}"/>
                  </a:ext>
                </a:extLst>
              </p14:cNvPr>
              <p14:cNvContentPartPr/>
              <p14:nvPr/>
            </p14:nvContentPartPr>
            <p14:xfrm>
              <a:off x="8917591" y="4208418"/>
              <a:ext cx="360" cy="349200"/>
            </p14:xfrm>
          </p:contentPart>
        </mc:Choice>
        <mc:Fallback xmlns="">
          <p:pic>
            <p:nvPicPr>
              <p:cNvPr id="71" name="Ink 70">
                <a:extLst>
                  <a:ext uri="{FF2B5EF4-FFF2-40B4-BE49-F238E27FC236}">
                    <a16:creationId xmlns:a16="http://schemas.microsoft.com/office/drawing/2014/main" id="{41DDE386-4DA1-D1B8-8101-80C045D2A59A}"/>
                  </a:ext>
                </a:extLst>
              </p:cNvPr>
              <p:cNvPicPr/>
              <p:nvPr/>
            </p:nvPicPr>
            <p:blipFill>
              <a:blip r:embed="rId6"/>
              <a:stretch>
                <a:fillRect/>
              </a:stretch>
            </p:blipFill>
            <p:spPr>
              <a:xfrm>
                <a:off x="8913271" y="4204098"/>
                <a:ext cx="90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2" name="Ink 71">
                <a:extLst>
                  <a:ext uri="{FF2B5EF4-FFF2-40B4-BE49-F238E27FC236}">
                    <a16:creationId xmlns:a16="http://schemas.microsoft.com/office/drawing/2014/main" id="{BAD9085C-99A2-E7DC-E9C9-60E4664F4162}"/>
                  </a:ext>
                </a:extLst>
              </p14:cNvPr>
              <p14:cNvContentPartPr/>
              <p14:nvPr/>
            </p14:nvContentPartPr>
            <p14:xfrm>
              <a:off x="8917591" y="4538539"/>
              <a:ext cx="360" cy="37800"/>
            </p14:xfrm>
          </p:contentPart>
        </mc:Choice>
        <mc:Fallback xmlns="">
          <p:pic>
            <p:nvPicPr>
              <p:cNvPr id="72" name="Ink 71">
                <a:extLst>
                  <a:ext uri="{FF2B5EF4-FFF2-40B4-BE49-F238E27FC236}">
                    <a16:creationId xmlns:a16="http://schemas.microsoft.com/office/drawing/2014/main" id="{BAD9085C-99A2-E7DC-E9C9-60E4664F4162}"/>
                  </a:ext>
                </a:extLst>
              </p:cNvPr>
              <p:cNvPicPr/>
              <p:nvPr/>
            </p:nvPicPr>
            <p:blipFill>
              <a:blip r:embed="rId8"/>
              <a:stretch>
                <a:fillRect/>
              </a:stretch>
            </p:blipFill>
            <p:spPr>
              <a:xfrm>
                <a:off x="8913271" y="4534260"/>
                <a:ext cx="9000" cy="463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871FE1BB-C24A-00AC-0E26-DDA9A5767E18}"/>
                  </a:ext>
                </a:extLst>
              </p14:cNvPr>
              <p14:cNvContentPartPr/>
              <p14:nvPr/>
            </p14:nvContentPartPr>
            <p14:xfrm>
              <a:off x="7327111" y="4193298"/>
              <a:ext cx="360" cy="386640"/>
            </p14:xfrm>
          </p:contentPart>
        </mc:Choice>
        <mc:Fallback xmlns="">
          <p:pic>
            <p:nvPicPr>
              <p:cNvPr id="73" name="Ink 72">
                <a:extLst>
                  <a:ext uri="{FF2B5EF4-FFF2-40B4-BE49-F238E27FC236}">
                    <a16:creationId xmlns:a16="http://schemas.microsoft.com/office/drawing/2014/main" id="{871FE1BB-C24A-00AC-0E26-DDA9A5767E18}"/>
                  </a:ext>
                </a:extLst>
              </p:cNvPr>
              <p:cNvPicPr/>
              <p:nvPr/>
            </p:nvPicPr>
            <p:blipFill>
              <a:blip r:embed="rId10"/>
              <a:stretch>
                <a:fillRect/>
              </a:stretch>
            </p:blipFill>
            <p:spPr>
              <a:xfrm>
                <a:off x="7322791" y="4188978"/>
                <a:ext cx="9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4" name="Ink 73">
                <a:extLst>
                  <a:ext uri="{FF2B5EF4-FFF2-40B4-BE49-F238E27FC236}">
                    <a16:creationId xmlns:a16="http://schemas.microsoft.com/office/drawing/2014/main" id="{9C04D347-5454-F4DA-B870-A95074E00490}"/>
                  </a:ext>
                </a:extLst>
              </p14:cNvPr>
              <p14:cNvContentPartPr/>
              <p14:nvPr/>
            </p14:nvContentPartPr>
            <p14:xfrm>
              <a:off x="5849311" y="4208418"/>
              <a:ext cx="360" cy="369720"/>
            </p14:xfrm>
          </p:contentPart>
        </mc:Choice>
        <mc:Fallback xmlns="">
          <p:pic>
            <p:nvPicPr>
              <p:cNvPr id="74" name="Ink 73">
                <a:extLst>
                  <a:ext uri="{FF2B5EF4-FFF2-40B4-BE49-F238E27FC236}">
                    <a16:creationId xmlns:a16="http://schemas.microsoft.com/office/drawing/2014/main" id="{9C04D347-5454-F4DA-B870-A95074E00490}"/>
                  </a:ext>
                </a:extLst>
              </p:cNvPr>
              <p:cNvPicPr/>
              <p:nvPr/>
            </p:nvPicPr>
            <p:blipFill>
              <a:blip r:embed="rId12"/>
              <a:stretch>
                <a:fillRect/>
              </a:stretch>
            </p:blipFill>
            <p:spPr>
              <a:xfrm>
                <a:off x="5844991" y="4204094"/>
                <a:ext cx="9000" cy="3783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Ink 74">
                <a:extLst>
                  <a:ext uri="{FF2B5EF4-FFF2-40B4-BE49-F238E27FC236}">
                    <a16:creationId xmlns:a16="http://schemas.microsoft.com/office/drawing/2014/main" id="{DA860F03-170C-4F10-DA13-C1D2848C87A0}"/>
                  </a:ext>
                </a:extLst>
              </p14:cNvPr>
              <p14:cNvContentPartPr/>
              <p14:nvPr/>
            </p14:nvContentPartPr>
            <p14:xfrm>
              <a:off x="5849311" y="4204818"/>
              <a:ext cx="360" cy="71640"/>
            </p14:xfrm>
          </p:contentPart>
        </mc:Choice>
        <mc:Fallback xmlns="">
          <p:pic>
            <p:nvPicPr>
              <p:cNvPr id="75" name="Ink 74">
                <a:extLst>
                  <a:ext uri="{FF2B5EF4-FFF2-40B4-BE49-F238E27FC236}">
                    <a16:creationId xmlns:a16="http://schemas.microsoft.com/office/drawing/2014/main" id="{DA860F03-170C-4F10-DA13-C1D2848C87A0}"/>
                  </a:ext>
                </a:extLst>
              </p:cNvPr>
              <p:cNvPicPr/>
              <p:nvPr/>
            </p:nvPicPr>
            <p:blipFill>
              <a:blip r:embed="rId14"/>
              <a:stretch>
                <a:fillRect/>
              </a:stretch>
            </p:blipFill>
            <p:spPr>
              <a:xfrm>
                <a:off x="5844991" y="4200498"/>
                <a:ext cx="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Ink 77">
                <a:extLst>
                  <a:ext uri="{FF2B5EF4-FFF2-40B4-BE49-F238E27FC236}">
                    <a16:creationId xmlns:a16="http://schemas.microsoft.com/office/drawing/2014/main" id="{BB02F31F-0544-9F16-3A4C-F7977EB90835}"/>
                  </a:ext>
                </a:extLst>
              </p14:cNvPr>
              <p14:cNvContentPartPr/>
              <p14:nvPr/>
            </p14:nvContentPartPr>
            <p14:xfrm>
              <a:off x="4238417" y="4209930"/>
              <a:ext cx="360" cy="387000"/>
            </p14:xfrm>
          </p:contentPart>
        </mc:Choice>
        <mc:Fallback xmlns="">
          <p:pic>
            <p:nvPicPr>
              <p:cNvPr id="78" name="Ink 77">
                <a:extLst>
                  <a:ext uri="{FF2B5EF4-FFF2-40B4-BE49-F238E27FC236}">
                    <a16:creationId xmlns:a16="http://schemas.microsoft.com/office/drawing/2014/main" id="{BB02F31F-0544-9F16-3A4C-F7977EB90835}"/>
                  </a:ext>
                </a:extLst>
              </p:cNvPr>
              <p:cNvPicPr/>
              <p:nvPr/>
            </p:nvPicPr>
            <p:blipFill>
              <a:blip r:embed="rId10"/>
              <a:stretch>
                <a:fillRect/>
              </a:stretch>
            </p:blipFill>
            <p:spPr>
              <a:xfrm>
                <a:off x="4234097" y="4205606"/>
                <a:ext cx="9000" cy="39564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E469A746-A61F-9016-4DBE-C1F20528F6D9}"/>
                  </a:ext>
                </a:extLst>
              </p14:cNvPr>
              <p14:cNvContentPartPr/>
              <p14:nvPr/>
            </p14:nvContentPartPr>
            <p14:xfrm>
              <a:off x="3263225" y="4209930"/>
              <a:ext cx="360" cy="367920"/>
            </p14:xfrm>
          </p:contentPart>
        </mc:Choice>
        <mc:Fallback xmlns="">
          <p:pic>
            <p:nvPicPr>
              <p:cNvPr id="79" name="Ink 78">
                <a:extLst>
                  <a:ext uri="{FF2B5EF4-FFF2-40B4-BE49-F238E27FC236}">
                    <a16:creationId xmlns:a16="http://schemas.microsoft.com/office/drawing/2014/main" id="{E469A746-A61F-9016-4DBE-C1F20528F6D9}"/>
                  </a:ext>
                </a:extLst>
              </p:cNvPr>
              <p:cNvPicPr/>
              <p:nvPr/>
            </p:nvPicPr>
            <p:blipFill>
              <a:blip r:embed="rId17"/>
              <a:stretch>
                <a:fillRect/>
              </a:stretch>
            </p:blipFill>
            <p:spPr>
              <a:xfrm>
                <a:off x="3258905" y="4205610"/>
                <a:ext cx="90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6E07334F-5554-66F5-0991-7F43432B778F}"/>
                  </a:ext>
                </a:extLst>
              </p14:cNvPr>
              <p14:cNvContentPartPr/>
              <p14:nvPr/>
            </p14:nvContentPartPr>
            <p14:xfrm>
              <a:off x="1762930" y="4202369"/>
              <a:ext cx="360" cy="390600"/>
            </p14:xfrm>
          </p:contentPart>
        </mc:Choice>
        <mc:Fallback xmlns="">
          <p:pic>
            <p:nvPicPr>
              <p:cNvPr id="82" name="Ink 81">
                <a:extLst>
                  <a:ext uri="{FF2B5EF4-FFF2-40B4-BE49-F238E27FC236}">
                    <a16:creationId xmlns:a16="http://schemas.microsoft.com/office/drawing/2014/main" id="{6E07334F-5554-66F5-0991-7F43432B778F}"/>
                  </a:ext>
                </a:extLst>
              </p:cNvPr>
              <p:cNvPicPr/>
              <p:nvPr/>
            </p:nvPicPr>
            <p:blipFill>
              <a:blip r:embed="rId19"/>
              <a:stretch>
                <a:fillRect/>
              </a:stretch>
            </p:blipFill>
            <p:spPr>
              <a:xfrm>
                <a:off x="1758610" y="4198045"/>
                <a:ext cx="9000" cy="399248"/>
              </a:xfrm>
              <a:prstGeom prst="rect">
                <a:avLst/>
              </a:prstGeom>
            </p:spPr>
          </p:pic>
        </mc:Fallback>
      </mc:AlternateContent>
      <p:sp>
        <p:nvSpPr>
          <p:cNvPr id="83" name="TextBox 82">
            <a:extLst>
              <a:ext uri="{FF2B5EF4-FFF2-40B4-BE49-F238E27FC236}">
                <a16:creationId xmlns:a16="http://schemas.microsoft.com/office/drawing/2014/main" id="{C5903C44-3A93-5B28-382E-BF1170973596}"/>
              </a:ext>
            </a:extLst>
          </p:cNvPr>
          <p:cNvSpPr txBox="1"/>
          <p:nvPr/>
        </p:nvSpPr>
        <p:spPr>
          <a:xfrm>
            <a:off x="1229771" y="4620946"/>
            <a:ext cx="1066318" cy="369332"/>
          </a:xfrm>
          <a:prstGeom prst="rect">
            <a:avLst/>
          </a:prstGeom>
          <a:noFill/>
        </p:spPr>
        <p:txBody>
          <a:bodyPr wrap="none" rtlCol="0">
            <a:spAutoFit/>
          </a:bodyPr>
          <a:lstStyle/>
          <a:p>
            <a:pPr algn="l"/>
            <a:r>
              <a:rPr lang="en-US"/>
              <a:t>600 MHZ</a:t>
            </a:r>
            <a:endParaRPr lang="en-TR"/>
          </a:p>
        </p:txBody>
      </p:sp>
      <p:sp>
        <p:nvSpPr>
          <p:cNvPr id="84" name="TextBox 83">
            <a:extLst>
              <a:ext uri="{FF2B5EF4-FFF2-40B4-BE49-F238E27FC236}">
                <a16:creationId xmlns:a16="http://schemas.microsoft.com/office/drawing/2014/main" id="{CEABFACA-6679-58A7-BD60-75DDA8DB89F6}"/>
              </a:ext>
            </a:extLst>
          </p:cNvPr>
          <p:cNvSpPr txBox="1"/>
          <p:nvPr/>
        </p:nvSpPr>
        <p:spPr>
          <a:xfrm>
            <a:off x="2871931" y="4648513"/>
            <a:ext cx="782587" cy="369332"/>
          </a:xfrm>
          <a:prstGeom prst="rect">
            <a:avLst/>
          </a:prstGeom>
          <a:noFill/>
        </p:spPr>
        <p:txBody>
          <a:bodyPr wrap="none" rtlCol="0">
            <a:spAutoFit/>
          </a:bodyPr>
          <a:lstStyle/>
          <a:p>
            <a:pPr algn="l"/>
            <a:r>
              <a:rPr lang="en-US"/>
              <a:t>2 GHz</a:t>
            </a:r>
            <a:endParaRPr lang="en-TR"/>
          </a:p>
        </p:txBody>
      </p:sp>
      <p:sp>
        <p:nvSpPr>
          <p:cNvPr id="85" name="TextBox 84">
            <a:extLst>
              <a:ext uri="{FF2B5EF4-FFF2-40B4-BE49-F238E27FC236}">
                <a16:creationId xmlns:a16="http://schemas.microsoft.com/office/drawing/2014/main" id="{E039434A-44C3-3076-904A-96FCBC1CD635}"/>
              </a:ext>
            </a:extLst>
          </p:cNvPr>
          <p:cNvSpPr txBox="1"/>
          <p:nvPr/>
        </p:nvSpPr>
        <p:spPr>
          <a:xfrm>
            <a:off x="3752546" y="4648513"/>
            <a:ext cx="971741" cy="369332"/>
          </a:xfrm>
          <a:prstGeom prst="rect">
            <a:avLst/>
          </a:prstGeom>
          <a:noFill/>
        </p:spPr>
        <p:txBody>
          <a:bodyPr wrap="none" rtlCol="0">
            <a:spAutoFit/>
          </a:bodyPr>
          <a:lstStyle/>
          <a:p>
            <a:pPr algn="l"/>
            <a:r>
              <a:rPr lang="en-US"/>
              <a:t>3.5 GHz</a:t>
            </a:r>
            <a:endParaRPr lang="en-TR"/>
          </a:p>
        </p:txBody>
      </p:sp>
      <p:sp>
        <p:nvSpPr>
          <p:cNvPr id="86" name="TextBox 85">
            <a:extLst>
              <a:ext uri="{FF2B5EF4-FFF2-40B4-BE49-F238E27FC236}">
                <a16:creationId xmlns:a16="http://schemas.microsoft.com/office/drawing/2014/main" id="{6C6DD727-B474-5E22-57A2-F446125275BD}"/>
              </a:ext>
            </a:extLst>
          </p:cNvPr>
          <p:cNvSpPr txBox="1"/>
          <p:nvPr/>
        </p:nvSpPr>
        <p:spPr>
          <a:xfrm>
            <a:off x="5396302" y="4613551"/>
            <a:ext cx="906017" cy="369332"/>
          </a:xfrm>
          <a:prstGeom prst="rect">
            <a:avLst/>
          </a:prstGeom>
          <a:noFill/>
        </p:spPr>
        <p:txBody>
          <a:bodyPr wrap="none" rtlCol="0">
            <a:spAutoFit/>
          </a:bodyPr>
          <a:lstStyle/>
          <a:p>
            <a:pPr algn="l"/>
            <a:r>
              <a:rPr lang="en-US"/>
              <a:t>28 GHz</a:t>
            </a:r>
            <a:endParaRPr lang="en-TR"/>
          </a:p>
        </p:txBody>
      </p:sp>
      <p:sp>
        <p:nvSpPr>
          <p:cNvPr id="87" name="TextBox 86">
            <a:extLst>
              <a:ext uri="{FF2B5EF4-FFF2-40B4-BE49-F238E27FC236}">
                <a16:creationId xmlns:a16="http://schemas.microsoft.com/office/drawing/2014/main" id="{6C2F9958-9B98-C07D-5FD7-02F853AA02EC}"/>
              </a:ext>
            </a:extLst>
          </p:cNvPr>
          <p:cNvSpPr txBox="1"/>
          <p:nvPr/>
        </p:nvSpPr>
        <p:spPr>
          <a:xfrm>
            <a:off x="6812386" y="4609914"/>
            <a:ext cx="1075936" cy="369332"/>
          </a:xfrm>
          <a:prstGeom prst="rect">
            <a:avLst/>
          </a:prstGeom>
          <a:noFill/>
        </p:spPr>
        <p:txBody>
          <a:bodyPr wrap="none" rtlCol="0">
            <a:spAutoFit/>
          </a:bodyPr>
          <a:lstStyle/>
          <a:p>
            <a:pPr algn="l"/>
            <a:r>
              <a:rPr lang="en-US"/>
              <a:t>100 GHz </a:t>
            </a:r>
            <a:endParaRPr lang="en-TR"/>
          </a:p>
        </p:txBody>
      </p:sp>
      <p:sp>
        <p:nvSpPr>
          <p:cNvPr id="88" name="TextBox 87">
            <a:extLst>
              <a:ext uri="{FF2B5EF4-FFF2-40B4-BE49-F238E27FC236}">
                <a16:creationId xmlns:a16="http://schemas.microsoft.com/office/drawing/2014/main" id="{5BAF204A-37A2-4774-8BAD-E504B3E9D0AD}"/>
              </a:ext>
            </a:extLst>
          </p:cNvPr>
          <p:cNvSpPr txBox="1"/>
          <p:nvPr/>
        </p:nvSpPr>
        <p:spPr>
          <a:xfrm>
            <a:off x="8440321" y="4609914"/>
            <a:ext cx="1075936" cy="369332"/>
          </a:xfrm>
          <a:prstGeom prst="rect">
            <a:avLst/>
          </a:prstGeom>
          <a:noFill/>
        </p:spPr>
        <p:txBody>
          <a:bodyPr wrap="none" rtlCol="0">
            <a:spAutoFit/>
          </a:bodyPr>
          <a:lstStyle/>
          <a:p>
            <a:pPr algn="l"/>
            <a:r>
              <a:rPr lang="en-US"/>
              <a:t>300 GHz </a:t>
            </a:r>
            <a:endParaRPr lang="en-TR"/>
          </a:p>
        </p:txBody>
      </p:sp>
      <p:sp>
        <p:nvSpPr>
          <p:cNvPr id="3" name="Rectangle 2">
            <a:extLst>
              <a:ext uri="{FF2B5EF4-FFF2-40B4-BE49-F238E27FC236}">
                <a16:creationId xmlns:a16="http://schemas.microsoft.com/office/drawing/2014/main" id="{2DC8CA5A-8E49-7F4F-5FED-92C32C46E48D}"/>
              </a:ext>
            </a:extLst>
          </p:cNvPr>
          <p:cNvSpPr/>
          <p:nvPr/>
        </p:nvSpPr>
        <p:spPr>
          <a:xfrm>
            <a:off x="1724061" y="3522410"/>
            <a:ext cx="1565189" cy="566351"/>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rPr>
              <a:t>2G-4G</a:t>
            </a:r>
          </a:p>
        </p:txBody>
      </p:sp>
      <p:sp>
        <p:nvSpPr>
          <p:cNvPr id="6" name="Rectangle 5">
            <a:extLst>
              <a:ext uri="{FF2B5EF4-FFF2-40B4-BE49-F238E27FC236}">
                <a16:creationId xmlns:a16="http://schemas.microsoft.com/office/drawing/2014/main" id="{5ADB16E7-08F4-E525-949E-E7733B21F514}"/>
              </a:ext>
            </a:extLst>
          </p:cNvPr>
          <p:cNvSpPr/>
          <p:nvPr/>
        </p:nvSpPr>
        <p:spPr>
          <a:xfrm>
            <a:off x="3656273" y="3522409"/>
            <a:ext cx="1066262" cy="5663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0" name="Rectangle 9">
            <a:extLst>
              <a:ext uri="{FF2B5EF4-FFF2-40B4-BE49-F238E27FC236}">
                <a16:creationId xmlns:a16="http://schemas.microsoft.com/office/drawing/2014/main" id="{BC1EC0E2-5F32-3EC1-6E32-5FB72F2B4263}"/>
              </a:ext>
            </a:extLst>
          </p:cNvPr>
          <p:cNvSpPr/>
          <p:nvPr/>
        </p:nvSpPr>
        <p:spPr>
          <a:xfrm>
            <a:off x="5479629" y="3522409"/>
            <a:ext cx="921120" cy="566351"/>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5G</a:t>
            </a:r>
          </a:p>
        </p:txBody>
      </p:sp>
      <p:sp>
        <p:nvSpPr>
          <p:cNvPr id="12" name="Rectangle 11">
            <a:extLst>
              <a:ext uri="{FF2B5EF4-FFF2-40B4-BE49-F238E27FC236}">
                <a16:creationId xmlns:a16="http://schemas.microsoft.com/office/drawing/2014/main" id="{C1BFF732-7962-202B-603D-21955DE83256}"/>
              </a:ext>
            </a:extLst>
          </p:cNvPr>
          <p:cNvSpPr/>
          <p:nvPr/>
        </p:nvSpPr>
        <p:spPr>
          <a:xfrm>
            <a:off x="5477664" y="2861418"/>
            <a:ext cx="3487108" cy="56635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tx1"/>
                </a:solidFill>
              </a:rPr>
              <a:t>6G?</a:t>
            </a:r>
          </a:p>
        </p:txBody>
      </p:sp>
      <p:sp>
        <p:nvSpPr>
          <p:cNvPr id="17" name="Rectangle 16">
            <a:extLst>
              <a:ext uri="{FF2B5EF4-FFF2-40B4-BE49-F238E27FC236}">
                <a16:creationId xmlns:a16="http://schemas.microsoft.com/office/drawing/2014/main" id="{2D44A9DC-17B1-E5E8-2D41-7D1E329D5B50}"/>
              </a:ext>
            </a:extLst>
          </p:cNvPr>
          <p:cNvSpPr/>
          <p:nvPr/>
        </p:nvSpPr>
        <p:spPr>
          <a:xfrm>
            <a:off x="4762986" y="3522409"/>
            <a:ext cx="676192" cy="56635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b="1">
              <a:solidFill>
                <a:schemeClr val="tx1"/>
              </a:solidFill>
            </a:endParaRPr>
          </a:p>
        </p:txBody>
      </p:sp>
      <p:pic>
        <p:nvPicPr>
          <p:cNvPr id="2" name="Picture 1">
            <a:extLst>
              <a:ext uri="{FF2B5EF4-FFF2-40B4-BE49-F238E27FC236}">
                <a16:creationId xmlns:a16="http://schemas.microsoft.com/office/drawing/2014/main" id="{8E8B8B8A-17AF-48B3-44F5-A17B22CA0AA7}"/>
              </a:ext>
            </a:extLst>
          </p:cNvPr>
          <p:cNvPicPr>
            <a:picLocks noChangeAspect="1"/>
          </p:cNvPicPr>
          <p:nvPr/>
        </p:nvPicPr>
        <p:blipFill>
          <a:blip r:embed="rId20"/>
          <a:stretch>
            <a:fillRect/>
          </a:stretch>
        </p:blipFill>
        <p:spPr>
          <a:xfrm>
            <a:off x="840623" y="5546371"/>
            <a:ext cx="5081304" cy="1115276"/>
          </a:xfrm>
          <a:prstGeom prst="rect">
            <a:avLst/>
          </a:prstGeom>
          <a:ln>
            <a:noFill/>
          </a:ln>
        </p:spPr>
      </p:pic>
      <p:sp>
        <p:nvSpPr>
          <p:cNvPr id="15" name="TextBox 14">
            <a:extLst>
              <a:ext uri="{FF2B5EF4-FFF2-40B4-BE49-F238E27FC236}">
                <a16:creationId xmlns:a16="http://schemas.microsoft.com/office/drawing/2014/main" id="{1620D1D6-A499-DC8B-9722-E6275E2D7A12}"/>
              </a:ext>
            </a:extLst>
          </p:cNvPr>
          <p:cNvSpPr txBox="1"/>
          <p:nvPr/>
        </p:nvSpPr>
        <p:spPr>
          <a:xfrm>
            <a:off x="1048265" y="1923535"/>
            <a:ext cx="2743200" cy="523220"/>
          </a:xfrm>
          <a:prstGeom prst="rect">
            <a:avLst/>
          </a:prstGeom>
          <a:solidFill>
            <a:srgbClr val="7030A0">
              <a:alpha val="26000"/>
            </a:srgb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Times New Roman"/>
              </a:rPr>
              <a:t>mmWave</a:t>
            </a:r>
            <a:r>
              <a:rPr lang="en-US" sz="2800">
                <a:latin typeface="Times New Roman"/>
              </a:rPr>
              <a:t> for 6G?​</a:t>
            </a:r>
          </a:p>
        </p:txBody>
      </p:sp>
      <p:sp>
        <p:nvSpPr>
          <p:cNvPr id="4" name="TextBox 3">
            <a:extLst>
              <a:ext uri="{FF2B5EF4-FFF2-40B4-BE49-F238E27FC236}">
                <a16:creationId xmlns:a16="http://schemas.microsoft.com/office/drawing/2014/main" id="{3F44E600-7CED-D90F-6B95-375FA9CC2066}"/>
              </a:ext>
            </a:extLst>
          </p:cNvPr>
          <p:cNvSpPr txBox="1"/>
          <p:nvPr/>
        </p:nvSpPr>
        <p:spPr>
          <a:xfrm>
            <a:off x="6270075" y="6493865"/>
            <a:ext cx="6093500" cy="369332"/>
          </a:xfrm>
          <a:prstGeom prst="rect">
            <a:avLst/>
          </a:prstGeom>
          <a:noFill/>
        </p:spPr>
        <p:txBody>
          <a:bodyPr wrap="square">
            <a:spAutoFit/>
          </a:bodyPr>
          <a:lstStyle/>
          <a:p>
            <a:r>
              <a:rPr lang="en-US" dirty="0">
                <a:hlinkClick r:id="rId21"/>
              </a:rPr>
              <a:t>6G in the Upper Mid-Band: The Rise of Gigantic MIMO</a:t>
            </a:r>
            <a:endParaRPr lang="en-US" dirty="0"/>
          </a:p>
        </p:txBody>
      </p:sp>
    </p:spTree>
    <p:extLst>
      <p:ext uri="{BB962C8B-B14F-4D97-AF65-F5344CB8AC3E}">
        <p14:creationId xmlns:p14="http://schemas.microsoft.com/office/powerpoint/2010/main" val="17583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close up of a logo&#10;&#10;Description automatically generated">
            <a:extLst>
              <a:ext uri="{FF2B5EF4-FFF2-40B4-BE49-F238E27FC236}">
                <a16:creationId xmlns:a16="http://schemas.microsoft.com/office/drawing/2014/main" id="{D5918AD7-CE99-A6B1-5F50-8ED8D270C05C}"/>
              </a:ext>
            </a:extLst>
          </p:cNvPr>
          <p:cNvPicPr>
            <a:picLocks noGrp="1" noChangeAspect="1"/>
          </p:cNvPicPr>
          <p:nvPr>
            <p:ph idx="1"/>
          </p:nvPr>
        </p:nvPicPr>
        <p:blipFill>
          <a:blip r:embed="rId3"/>
          <a:srcRect t="-63" r="255" b="15595"/>
          <a:stretch/>
        </p:blipFill>
        <p:spPr>
          <a:xfrm>
            <a:off x="5304260" y="1520282"/>
            <a:ext cx="6385549" cy="5231032"/>
          </a:xfrm>
          <a:ln>
            <a:noFill/>
          </a:ln>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4" name="Title 1">
            <a:extLst>
              <a:ext uri="{FF2B5EF4-FFF2-40B4-BE49-F238E27FC236}">
                <a16:creationId xmlns:a16="http://schemas.microsoft.com/office/drawing/2014/main" id="{FA3A434E-7834-4AAB-31CD-F9291CF0C274}"/>
              </a:ext>
            </a:extLst>
          </p:cNvPr>
          <p:cNvSpPr>
            <a:spLocks noGrp="1"/>
          </p:cNvSpPr>
          <p:nvPr/>
        </p:nvSpPr>
        <p:spPr>
          <a:xfrm>
            <a:off x="877510"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6G Spectrum</a:t>
            </a:r>
          </a:p>
          <a:p>
            <a:endParaRPr lang="en-US" sz="4000">
              <a:latin typeface="Times New Roman"/>
              <a:cs typeface="Times New Roman"/>
            </a:endParaRPr>
          </a:p>
        </p:txBody>
      </p:sp>
      <p:sp>
        <p:nvSpPr>
          <p:cNvPr id="6" name="TextBox 5">
            <a:extLst>
              <a:ext uri="{FF2B5EF4-FFF2-40B4-BE49-F238E27FC236}">
                <a16:creationId xmlns:a16="http://schemas.microsoft.com/office/drawing/2014/main" id="{8689FBA3-4BD9-8910-A680-D676D19FD7C4}"/>
              </a:ext>
            </a:extLst>
          </p:cNvPr>
          <p:cNvSpPr txBox="1"/>
          <p:nvPr/>
        </p:nvSpPr>
        <p:spPr>
          <a:xfrm>
            <a:off x="310551" y="1935193"/>
            <a:ext cx="4914181" cy="2677656"/>
          </a:xfrm>
          <a:prstGeom prst="rect">
            <a:avLst/>
          </a:prstGeom>
          <a:solidFill>
            <a:schemeClr val="tx2">
              <a:lumMod val="10000"/>
              <a:lumOff val="90000"/>
            </a:scheme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spc="75">
                <a:solidFill>
                  <a:srgbClr val="414141"/>
                </a:solidFill>
                <a:latin typeface="Aptos"/>
                <a:cs typeface="Arial"/>
              </a:rPr>
              <a:t>The South Korean government said on 18/11/2022 that it would cancel the </a:t>
            </a:r>
            <a:r>
              <a:rPr lang="en-US" sz="2400" b="1" spc="75">
                <a:solidFill>
                  <a:srgbClr val="414141"/>
                </a:solidFill>
                <a:latin typeface="Aptos"/>
                <a:cs typeface="Arial"/>
                <a:hlinkClick r:id="rId6"/>
              </a:rPr>
              <a:t>spectrum</a:t>
            </a:r>
            <a:r>
              <a:rPr lang="en-US" sz="2400" spc="75">
                <a:solidFill>
                  <a:srgbClr val="414141"/>
                </a:solidFill>
                <a:latin typeface="Aptos"/>
                <a:cs typeface="Arial"/>
              </a:rPr>
              <a:t> allocated to local telcos for  </a:t>
            </a:r>
            <a:r>
              <a:rPr lang="en-US" sz="2400" b="1" spc="75">
                <a:solidFill>
                  <a:srgbClr val="414141"/>
                </a:solidFill>
                <a:latin typeface="Aptos"/>
                <a:cs typeface="Arial"/>
                <a:hlinkClick r:id="rId7"/>
              </a:rPr>
              <a:t>5G</a:t>
            </a:r>
            <a:r>
              <a:rPr lang="en-US" sz="2400" b="1" spc="75">
                <a:solidFill>
                  <a:srgbClr val="414141"/>
                </a:solidFill>
                <a:latin typeface="Aptos"/>
                <a:cs typeface="Arial"/>
              </a:rPr>
              <a:t> </a:t>
            </a:r>
            <a:r>
              <a:rPr lang="en-US" sz="2400" b="1" spc="75">
                <a:solidFill>
                  <a:srgbClr val="414141"/>
                </a:solidFill>
                <a:latin typeface="Aptos"/>
                <a:cs typeface="Arial"/>
                <a:hlinkClick r:id="rId8"/>
              </a:rPr>
              <a:t>network</a:t>
            </a:r>
            <a:r>
              <a:rPr lang="en-US" sz="2400" spc="75">
                <a:solidFill>
                  <a:srgbClr val="414141"/>
                </a:solidFill>
                <a:latin typeface="Aptos"/>
                <a:cs typeface="Arial"/>
              </a:rPr>
              <a:t> deployment, in light of the insufficient investment they have made in the area.</a:t>
            </a:r>
            <a:endParaRPr lang="en-US" sz="2400">
              <a:latin typeface="Aptos"/>
            </a:endParaRPr>
          </a:p>
        </p:txBody>
      </p:sp>
      <p:sp>
        <p:nvSpPr>
          <p:cNvPr id="3" name="TextBox 2">
            <a:extLst>
              <a:ext uri="{FF2B5EF4-FFF2-40B4-BE49-F238E27FC236}">
                <a16:creationId xmlns:a16="http://schemas.microsoft.com/office/drawing/2014/main" id="{AAA2B4C2-F5C9-4EE2-E8C0-87A5EFC3FA94}"/>
              </a:ext>
            </a:extLst>
          </p:cNvPr>
          <p:cNvSpPr txBox="1"/>
          <p:nvPr/>
        </p:nvSpPr>
        <p:spPr>
          <a:xfrm>
            <a:off x="23003" y="6550324"/>
            <a:ext cx="1099580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9"/>
              </a:rPr>
              <a:t>https://www.5gworldpro.com/blog/2022/11/19/south-korean-telecom-operators-without-28ghz-5g-spectrum/</a:t>
            </a:r>
            <a:endParaRPr lang="en-US" sz="1100"/>
          </a:p>
        </p:txBody>
      </p:sp>
    </p:spTree>
    <p:extLst>
      <p:ext uri="{BB962C8B-B14F-4D97-AF65-F5344CB8AC3E}">
        <p14:creationId xmlns:p14="http://schemas.microsoft.com/office/powerpoint/2010/main" val="206378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8920"/>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986367" y="7279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6G Spectrum in Upper Mid-Band</a:t>
            </a:r>
          </a:p>
          <a:p>
            <a:endParaRPr lang="en-US" sz="4000">
              <a:latin typeface="Times New Roman"/>
              <a:cs typeface="Times New Roman"/>
            </a:endParaRPr>
          </a:p>
        </p:txBody>
      </p:sp>
      <p:pic>
        <p:nvPicPr>
          <p:cNvPr id="2" name="Picture 1">
            <a:extLst>
              <a:ext uri="{FF2B5EF4-FFF2-40B4-BE49-F238E27FC236}">
                <a16:creationId xmlns:a16="http://schemas.microsoft.com/office/drawing/2014/main" id="{8E8B8B8A-17AF-48B3-44F5-A17B22CA0AA7}"/>
              </a:ext>
            </a:extLst>
          </p:cNvPr>
          <p:cNvPicPr>
            <a:picLocks noChangeAspect="1"/>
          </p:cNvPicPr>
          <p:nvPr/>
        </p:nvPicPr>
        <p:blipFill>
          <a:blip r:embed="rId5"/>
          <a:stretch>
            <a:fillRect/>
          </a:stretch>
        </p:blipFill>
        <p:spPr>
          <a:xfrm>
            <a:off x="7490618" y="2056434"/>
            <a:ext cx="3845629" cy="857844"/>
          </a:xfrm>
          <a:prstGeom prst="rect">
            <a:avLst/>
          </a:prstGeom>
          <a:ln>
            <a:noFill/>
          </a:ln>
        </p:spPr>
      </p:pic>
      <p:sp>
        <p:nvSpPr>
          <p:cNvPr id="4" name="TextBox 3">
            <a:extLst>
              <a:ext uri="{FF2B5EF4-FFF2-40B4-BE49-F238E27FC236}">
                <a16:creationId xmlns:a16="http://schemas.microsoft.com/office/drawing/2014/main" id="{13E5DF57-ACBC-9E6A-DDDE-F13B3BDA5115}"/>
              </a:ext>
            </a:extLst>
          </p:cNvPr>
          <p:cNvSpPr txBox="1"/>
          <p:nvPr/>
        </p:nvSpPr>
        <p:spPr>
          <a:xfrm>
            <a:off x="3451297" y="5969928"/>
            <a:ext cx="5704935" cy="707886"/>
          </a:xfrm>
          <a:prstGeom prst="rect">
            <a:avLst/>
          </a:prstGeom>
          <a:solidFill>
            <a:srgbClr val="FFFF00">
              <a:alpha val="46000"/>
            </a:srgbClr>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Golden band </a:t>
            </a:r>
            <a:endParaRPr lang="en-US" sz="2000"/>
          </a:p>
          <a:p>
            <a:pPr algn="ctr"/>
            <a:r>
              <a:rPr lang="en-US" sz="2000">
                <a:latin typeface="Calibri"/>
                <a:ea typeface="Calibri"/>
                <a:cs typeface="Calibri"/>
              </a:rPr>
              <a:t>satisfy both capacity and coverage requirements</a:t>
            </a:r>
            <a:endParaRPr lang="en-US" sz="2000"/>
          </a:p>
        </p:txBody>
      </p:sp>
      <p:sp>
        <p:nvSpPr>
          <p:cNvPr id="15" name="Arrow: Down 14">
            <a:extLst>
              <a:ext uri="{FF2B5EF4-FFF2-40B4-BE49-F238E27FC236}">
                <a16:creationId xmlns:a16="http://schemas.microsoft.com/office/drawing/2014/main" id="{E820129C-33E8-2C00-C21E-604B667735F6}"/>
              </a:ext>
            </a:extLst>
          </p:cNvPr>
          <p:cNvSpPr/>
          <p:nvPr/>
        </p:nvSpPr>
        <p:spPr>
          <a:xfrm>
            <a:off x="5989634" y="5416624"/>
            <a:ext cx="319216" cy="442783"/>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up of a graph&#10;&#10;Description automatically generated">
            <a:extLst>
              <a:ext uri="{FF2B5EF4-FFF2-40B4-BE49-F238E27FC236}">
                <a16:creationId xmlns:a16="http://schemas.microsoft.com/office/drawing/2014/main" id="{4684E52E-7812-8AEC-A61C-1514B17B8D1C}"/>
              </a:ext>
            </a:extLst>
          </p:cNvPr>
          <p:cNvPicPr>
            <a:picLocks noChangeAspect="1"/>
          </p:cNvPicPr>
          <p:nvPr/>
        </p:nvPicPr>
        <p:blipFill>
          <a:blip r:embed="rId6"/>
          <a:stretch>
            <a:fillRect/>
          </a:stretch>
        </p:blipFill>
        <p:spPr>
          <a:xfrm>
            <a:off x="828881" y="3315820"/>
            <a:ext cx="10302721" cy="1875436"/>
          </a:xfrm>
          <a:prstGeom prst="rect">
            <a:avLst/>
          </a:prstGeom>
          <a:ln>
            <a:noFill/>
          </a:ln>
        </p:spPr>
      </p:pic>
      <p:pic>
        <p:nvPicPr>
          <p:cNvPr id="16" name="Picture 15">
            <a:extLst>
              <a:ext uri="{FF2B5EF4-FFF2-40B4-BE49-F238E27FC236}">
                <a16:creationId xmlns:a16="http://schemas.microsoft.com/office/drawing/2014/main" id="{BCA0B5E1-218E-03B9-DE69-EA203CAD6A4E}"/>
              </a:ext>
            </a:extLst>
          </p:cNvPr>
          <p:cNvPicPr>
            <a:picLocks noChangeAspect="1"/>
          </p:cNvPicPr>
          <p:nvPr/>
        </p:nvPicPr>
        <p:blipFill>
          <a:blip r:embed="rId7"/>
          <a:stretch>
            <a:fillRect/>
          </a:stretch>
        </p:blipFill>
        <p:spPr>
          <a:xfrm>
            <a:off x="758358" y="1611406"/>
            <a:ext cx="6040532" cy="1528484"/>
          </a:xfrm>
          <a:prstGeom prst="rect">
            <a:avLst/>
          </a:prstGeom>
          <a:ln>
            <a:noFill/>
          </a:ln>
        </p:spPr>
      </p:pic>
      <p:sp>
        <p:nvSpPr>
          <p:cNvPr id="3" name="TextBox 2">
            <a:extLst>
              <a:ext uri="{FF2B5EF4-FFF2-40B4-BE49-F238E27FC236}">
                <a16:creationId xmlns:a16="http://schemas.microsoft.com/office/drawing/2014/main" id="{FA9ED476-2053-BC2E-48F1-83A72DF5A0B7}"/>
              </a:ext>
            </a:extLst>
          </p:cNvPr>
          <p:cNvSpPr txBox="1"/>
          <p:nvPr/>
        </p:nvSpPr>
        <p:spPr>
          <a:xfrm>
            <a:off x="832757" y="5150757"/>
            <a:ext cx="92836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8"/>
              </a:rPr>
              <a:t>https://research.samsung.com/blog/Upper-Mid-Band-Spectrum-for-6G-Opportunities-and-Key-Enablers</a:t>
            </a:r>
            <a:endParaRPr lang="en-US" sz="1100"/>
          </a:p>
        </p:txBody>
      </p:sp>
    </p:spTree>
    <p:extLst>
      <p:ext uri="{BB962C8B-B14F-4D97-AF65-F5344CB8AC3E}">
        <p14:creationId xmlns:p14="http://schemas.microsoft.com/office/powerpoint/2010/main" val="100086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pic>
        <p:nvPicPr>
          <p:cNvPr id="2" name="Picture 1" descr="A black and white text on a white background&#10;&#10;Description automatically generated">
            <a:extLst>
              <a:ext uri="{FF2B5EF4-FFF2-40B4-BE49-F238E27FC236}">
                <a16:creationId xmlns:a16="http://schemas.microsoft.com/office/drawing/2014/main" id="{B3BC54E3-CA41-ADCC-F42E-5C53426949ED}"/>
              </a:ext>
            </a:extLst>
          </p:cNvPr>
          <p:cNvPicPr>
            <a:picLocks noChangeAspect="1"/>
          </p:cNvPicPr>
          <p:nvPr/>
        </p:nvPicPr>
        <p:blipFill>
          <a:blip r:embed="rId5"/>
          <a:stretch>
            <a:fillRect/>
          </a:stretch>
        </p:blipFill>
        <p:spPr>
          <a:xfrm>
            <a:off x="1273842" y="2017475"/>
            <a:ext cx="9646024" cy="4144989"/>
          </a:xfrm>
          <a:prstGeom prst="rect">
            <a:avLst/>
          </a:prstGeom>
          <a:ln>
            <a:noFill/>
          </a:ln>
        </p:spPr>
      </p:pic>
    </p:spTree>
    <p:extLst>
      <p:ext uri="{BB962C8B-B14F-4D97-AF65-F5344CB8AC3E}">
        <p14:creationId xmlns:p14="http://schemas.microsoft.com/office/powerpoint/2010/main" val="985784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14224"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Upper Mid-band </a:t>
            </a:r>
            <a:r>
              <a:rPr lang="en-US" sz="4000" dirty="0">
                <a:latin typeface="Times New Roman"/>
                <a:cs typeface="Times New Roman"/>
              </a:rPr>
              <a:t>Outdoor Coverage</a:t>
            </a:r>
            <a:endParaRPr lang="en-US" sz="4000">
              <a:latin typeface="Times New Roman"/>
              <a:cs typeface="Times New Roman"/>
            </a:endParaRPr>
          </a:p>
        </p:txBody>
      </p:sp>
      <p:sp>
        <p:nvSpPr>
          <p:cNvPr id="6" name="Content Placeholder 5">
            <a:extLst>
              <a:ext uri="{FF2B5EF4-FFF2-40B4-BE49-F238E27FC236}">
                <a16:creationId xmlns:a16="http://schemas.microsoft.com/office/drawing/2014/main" id="{946C7B2B-A514-1B28-2DD0-BF34F67ABC53}"/>
              </a:ext>
            </a:extLst>
          </p:cNvPr>
          <p:cNvSpPr>
            <a:spLocks noGrp="1"/>
          </p:cNvSpPr>
          <p:nvPr>
            <p:ph idx="1"/>
          </p:nvPr>
        </p:nvSpPr>
        <p:spPr>
          <a:xfrm>
            <a:off x="838200" y="1620006"/>
            <a:ext cx="10515600" cy="4351338"/>
          </a:xfrm>
        </p:spPr>
        <p:txBody>
          <a:bodyPr vert="horz" lIns="91440" tIns="45720" rIns="91440" bIns="45720" rtlCol="0" anchor="t">
            <a:normAutofit/>
          </a:bodyPr>
          <a:lstStyle/>
          <a:p>
            <a:r>
              <a:rPr lang="en-US" sz="2400" dirty="0">
                <a:ea typeface="+mn-lt"/>
                <a:cs typeface="+mn-lt"/>
              </a:rPr>
              <a:t>Ray tracing simulation for </a:t>
            </a:r>
            <a:r>
              <a:rPr lang="en-US" sz="2400" b="1" dirty="0">
                <a:ea typeface="+mn-lt"/>
                <a:cs typeface="+mn-lt"/>
              </a:rPr>
              <a:t>Herald Square in New York City</a:t>
            </a:r>
          </a:p>
        </p:txBody>
      </p:sp>
      <p:pic>
        <p:nvPicPr>
          <p:cNvPr id="2" name="Picture 1">
            <a:extLst>
              <a:ext uri="{FF2B5EF4-FFF2-40B4-BE49-F238E27FC236}">
                <a16:creationId xmlns:a16="http://schemas.microsoft.com/office/drawing/2014/main" id="{8E9D4B37-ADFF-D994-7144-8EDCCB1D5FFD}"/>
              </a:ext>
            </a:extLst>
          </p:cNvPr>
          <p:cNvPicPr>
            <a:picLocks noChangeAspect="1"/>
          </p:cNvPicPr>
          <p:nvPr/>
        </p:nvPicPr>
        <p:blipFill>
          <a:blip r:embed="rId5"/>
          <a:stretch>
            <a:fillRect/>
          </a:stretch>
        </p:blipFill>
        <p:spPr>
          <a:xfrm>
            <a:off x="215569" y="2119690"/>
            <a:ext cx="4530936" cy="4399642"/>
          </a:xfrm>
          <a:prstGeom prst="rect">
            <a:avLst/>
          </a:prstGeom>
          <a:ln>
            <a:noFill/>
          </a:ln>
        </p:spPr>
      </p:pic>
      <p:pic>
        <p:nvPicPr>
          <p:cNvPr id="3" name="Picture 2">
            <a:extLst>
              <a:ext uri="{FF2B5EF4-FFF2-40B4-BE49-F238E27FC236}">
                <a16:creationId xmlns:a16="http://schemas.microsoft.com/office/drawing/2014/main" id="{EA25506B-79F2-3121-A42B-F75833E74169}"/>
              </a:ext>
            </a:extLst>
          </p:cNvPr>
          <p:cNvPicPr>
            <a:picLocks noChangeAspect="1"/>
          </p:cNvPicPr>
          <p:nvPr/>
        </p:nvPicPr>
        <p:blipFill>
          <a:blip r:embed="rId6"/>
          <a:stretch>
            <a:fillRect/>
          </a:stretch>
        </p:blipFill>
        <p:spPr>
          <a:xfrm>
            <a:off x="5328125" y="2282975"/>
            <a:ext cx="2197965" cy="4027717"/>
          </a:xfrm>
          <a:prstGeom prst="rect">
            <a:avLst/>
          </a:prstGeom>
          <a:ln>
            <a:noFill/>
          </a:ln>
        </p:spPr>
      </p:pic>
      <p:pic>
        <p:nvPicPr>
          <p:cNvPr id="4" name="Picture 3">
            <a:extLst>
              <a:ext uri="{FF2B5EF4-FFF2-40B4-BE49-F238E27FC236}">
                <a16:creationId xmlns:a16="http://schemas.microsoft.com/office/drawing/2014/main" id="{541976B6-846A-1F39-2279-3AA423DB2532}"/>
              </a:ext>
            </a:extLst>
          </p:cNvPr>
          <p:cNvPicPr>
            <a:picLocks noChangeAspect="1"/>
          </p:cNvPicPr>
          <p:nvPr/>
        </p:nvPicPr>
        <p:blipFill>
          <a:blip r:embed="rId7"/>
          <a:stretch>
            <a:fillRect/>
          </a:stretch>
        </p:blipFill>
        <p:spPr>
          <a:xfrm>
            <a:off x="8162118" y="2019903"/>
            <a:ext cx="2979762" cy="4553859"/>
          </a:xfrm>
          <a:prstGeom prst="rect">
            <a:avLst/>
          </a:prstGeom>
        </p:spPr>
      </p:pic>
      <p:sp>
        <p:nvSpPr>
          <p:cNvPr id="10" name="TextBox 9">
            <a:extLst>
              <a:ext uri="{FF2B5EF4-FFF2-40B4-BE49-F238E27FC236}">
                <a16:creationId xmlns:a16="http://schemas.microsoft.com/office/drawing/2014/main" id="{322BF66C-89FF-E21D-0654-FA9DA6CA350C}"/>
              </a:ext>
            </a:extLst>
          </p:cNvPr>
          <p:cNvSpPr txBox="1"/>
          <p:nvPr/>
        </p:nvSpPr>
        <p:spPr>
          <a:xfrm>
            <a:off x="0" y="6310692"/>
            <a:ext cx="12104914" cy="569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Kang S, </a:t>
            </a:r>
            <a:r>
              <a:rPr lang="en-US" sz="1100" dirty="0" err="1"/>
              <a:t>Mezzavilla</a:t>
            </a:r>
            <a:r>
              <a:rPr lang="en-US" sz="1100" dirty="0"/>
              <a:t> M, Rangan S, </a:t>
            </a:r>
            <a:r>
              <a:rPr lang="en-US" sz="1100" dirty="0" err="1"/>
              <a:t>Madanayake</a:t>
            </a:r>
            <a:r>
              <a:rPr lang="en-US" sz="1100" dirty="0"/>
              <a:t> A, Venkatakrishnan SB, </a:t>
            </a:r>
            <a:r>
              <a:rPr lang="en-US" sz="1100" dirty="0" err="1"/>
              <a:t>Hellbourg</a:t>
            </a:r>
            <a:r>
              <a:rPr lang="en-US" sz="1100" dirty="0"/>
              <a:t> G, Ghosh M, Rahmani H, Dhananjay A. Cellular wireless networks in the upper mid-band. IEEE Open Journal of the Communications Society. 2024 Mar 5.</a:t>
            </a:r>
          </a:p>
          <a:p>
            <a:r>
              <a:rPr lang="en-US" sz="900" dirty="0">
                <a:hlinkClick r:id="rId8"/>
              </a:rPr>
              <a:t>https://www.free6gtraining.com/2024/12/6g-midband-spectrum-discussions-from.html?m=1</a:t>
            </a:r>
            <a:endParaRPr lang="en-US" sz="900" dirty="0"/>
          </a:p>
        </p:txBody>
      </p:sp>
    </p:spTree>
    <p:extLst>
      <p:ext uri="{BB962C8B-B14F-4D97-AF65-F5344CB8AC3E}">
        <p14:creationId xmlns:p14="http://schemas.microsoft.com/office/powerpoint/2010/main" val="221987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map of a city with red triangles&#10;&#10;Description automatically generated">
            <a:extLst>
              <a:ext uri="{FF2B5EF4-FFF2-40B4-BE49-F238E27FC236}">
                <a16:creationId xmlns:a16="http://schemas.microsoft.com/office/drawing/2014/main" id="{B6E7E55C-E31D-4282-F9D7-D6467F896BB1}"/>
              </a:ext>
            </a:extLst>
          </p:cNvPr>
          <p:cNvPicPr>
            <a:picLocks noGrp="1" noChangeAspect="1"/>
          </p:cNvPicPr>
          <p:nvPr>
            <p:ph idx="1"/>
          </p:nvPr>
        </p:nvPicPr>
        <p:blipFill>
          <a:blip r:embed="rId3"/>
          <a:stretch>
            <a:fillRect/>
          </a:stretch>
        </p:blipFill>
        <p:spPr>
          <a:xfrm>
            <a:off x="6969404" y="1604274"/>
            <a:ext cx="4528259" cy="3955494"/>
          </a:xfrm>
          <a:ln>
            <a:noFill/>
          </a:ln>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14224" y="3923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Upper </a:t>
            </a:r>
            <a:r>
              <a:rPr lang="en-US" sz="4000">
                <a:latin typeface="Times New Roman"/>
                <a:cs typeface="Times New Roman"/>
              </a:rPr>
              <a:t>Mid-band</a:t>
            </a:r>
            <a:r>
              <a:rPr lang="en-US" sz="4000" dirty="0">
                <a:latin typeface="Times New Roman"/>
                <a:cs typeface="Times New Roman"/>
              </a:rPr>
              <a:t> Outdoor Coverage</a:t>
            </a:r>
            <a:endParaRPr lang="en-US" sz="4000">
              <a:latin typeface="Times New Roman"/>
              <a:cs typeface="Times New Roman"/>
            </a:endParaRPr>
          </a:p>
        </p:txBody>
      </p:sp>
      <p:graphicFrame>
        <p:nvGraphicFramePr>
          <p:cNvPr id="12" name="Table 11">
            <a:extLst>
              <a:ext uri="{FF2B5EF4-FFF2-40B4-BE49-F238E27FC236}">
                <a16:creationId xmlns:a16="http://schemas.microsoft.com/office/drawing/2014/main" id="{53602535-C47A-F067-2A96-51212724DC14}"/>
              </a:ext>
            </a:extLst>
          </p:cNvPr>
          <p:cNvGraphicFramePr>
            <a:graphicFrameLocks noGrp="1"/>
          </p:cNvGraphicFramePr>
          <p:nvPr/>
        </p:nvGraphicFramePr>
        <p:xfrm>
          <a:off x="1033526" y="1604808"/>
          <a:ext cx="5680475" cy="3931920"/>
        </p:xfrm>
        <a:graphic>
          <a:graphicData uri="http://schemas.openxmlformats.org/drawingml/2006/table">
            <a:tbl>
              <a:tblPr firstRow="1" bandRow="1">
                <a:tableStyleId>{D27102A9-8310-4765-A935-A1911B00CA55}</a:tableStyleId>
              </a:tblPr>
              <a:tblGrid>
                <a:gridCol w="2529679">
                  <a:extLst>
                    <a:ext uri="{9D8B030D-6E8A-4147-A177-3AD203B41FA5}">
                      <a16:colId xmlns:a16="http://schemas.microsoft.com/office/drawing/2014/main" val="1530533607"/>
                    </a:ext>
                  </a:extLst>
                </a:gridCol>
                <a:gridCol w="1609625">
                  <a:extLst>
                    <a:ext uri="{9D8B030D-6E8A-4147-A177-3AD203B41FA5}">
                      <a16:colId xmlns:a16="http://schemas.microsoft.com/office/drawing/2014/main" val="1494698016"/>
                    </a:ext>
                  </a:extLst>
                </a:gridCol>
                <a:gridCol w="1541171">
                  <a:extLst>
                    <a:ext uri="{9D8B030D-6E8A-4147-A177-3AD203B41FA5}">
                      <a16:colId xmlns:a16="http://schemas.microsoft.com/office/drawing/2014/main" val="3411985474"/>
                    </a:ext>
                  </a:extLst>
                </a:gridCol>
              </a:tblGrid>
              <a:tr h="208786">
                <a:tc>
                  <a:txBody>
                    <a:bodyPr/>
                    <a:lstStyle/>
                    <a:p>
                      <a:endParaRPr lang="en-US" sz="1800"/>
                    </a:p>
                  </a:txBody>
                  <a:tcPr/>
                </a:tc>
                <a:tc>
                  <a:txBody>
                    <a:bodyPr/>
                    <a:lstStyle/>
                    <a:p>
                      <a:pPr lvl="0">
                        <a:buNone/>
                      </a:pPr>
                      <a:r>
                        <a:rPr lang="en-US" sz="1800" b="0"/>
                        <a:t>FR1</a:t>
                      </a:r>
                    </a:p>
                  </a:txBody>
                  <a:tcPr/>
                </a:tc>
                <a:tc>
                  <a:txBody>
                    <a:bodyPr/>
                    <a:lstStyle/>
                    <a:p>
                      <a:r>
                        <a:rPr lang="en-US" sz="1800" b="0"/>
                        <a:t>FR3</a:t>
                      </a:r>
                    </a:p>
                  </a:txBody>
                  <a:tcPr/>
                </a:tc>
                <a:extLst>
                  <a:ext uri="{0D108BD9-81ED-4DB2-BD59-A6C34878D82A}">
                    <a16:rowId xmlns:a16="http://schemas.microsoft.com/office/drawing/2014/main" val="2088680808"/>
                  </a:ext>
                </a:extLst>
              </a:tr>
              <a:tr h="208786">
                <a:tc>
                  <a:txBody>
                    <a:bodyPr/>
                    <a:lstStyle/>
                    <a:p>
                      <a:r>
                        <a:rPr lang="en-US" sz="1800"/>
                        <a:t>Center frequency </a:t>
                      </a:r>
                    </a:p>
                  </a:txBody>
                  <a:tcPr/>
                </a:tc>
                <a:tc>
                  <a:txBody>
                    <a:bodyPr/>
                    <a:lstStyle/>
                    <a:p>
                      <a:pPr lvl="0">
                        <a:buNone/>
                      </a:pPr>
                      <a:r>
                        <a:rPr lang="en-US" sz="1800"/>
                        <a:t>3.7 GHz</a:t>
                      </a:r>
                    </a:p>
                  </a:txBody>
                  <a:tcPr/>
                </a:tc>
                <a:tc>
                  <a:txBody>
                    <a:bodyPr/>
                    <a:lstStyle/>
                    <a:p>
                      <a:r>
                        <a:rPr lang="en-US" sz="1800"/>
                        <a:t>7.4 GHz</a:t>
                      </a:r>
                    </a:p>
                  </a:txBody>
                  <a:tcPr/>
                </a:tc>
                <a:extLst>
                  <a:ext uri="{0D108BD9-81ED-4DB2-BD59-A6C34878D82A}">
                    <a16:rowId xmlns:a16="http://schemas.microsoft.com/office/drawing/2014/main" val="1698941323"/>
                  </a:ext>
                </a:extLst>
              </a:tr>
              <a:tr h="208786">
                <a:tc>
                  <a:txBody>
                    <a:bodyPr/>
                    <a:lstStyle/>
                    <a:p>
                      <a:r>
                        <a:rPr lang="en-US" sz="1800"/>
                        <a:t>Bandwidth</a:t>
                      </a:r>
                    </a:p>
                  </a:txBody>
                  <a:tcPr/>
                </a:tc>
                <a:tc gridSpan="2">
                  <a:txBody>
                    <a:bodyPr/>
                    <a:lstStyle/>
                    <a:p>
                      <a:pPr lvl="0">
                        <a:buNone/>
                      </a:pPr>
                      <a:r>
                        <a:rPr lang="en-US" sz="1800" dirty="0"/>
                        <a:t>100 MHz</a:t>
                      </a:r>
                    </a:p>
                  </a:txBody>
                  <a:tcPr/>
                </a:tc>
                <a:tc hMerge="1">
                  <a:txBody>
                    <a:bodyPr/>
                    <a:lstStyle/>
                    <a:p>
                      <a:endParaRPr lang="en-US"/>
                    </a:p>
                  </a:txBody>
                  <a:tcPr marL="0" marR="0" marT="0" marB="0" horzOverflow="overflow"/>
                </a:tc>
                <a:extLst>
                  <a:ext uri="{0D108BD9-81ED-4DB2-BD59-A6C34878D82A}">
                    <a16:rowId xmlns:a16="http://schemas.microsoft.com/office/drawing/2014/main" val="3962848744"/>
                  </a:ext>
                </a:extLst>
              </a:tr>
              <a:tr h="366786">
                <a:tc>
                  <a:txBody>
                    <a:bodyPr/>
                    <a:lstStyle/>
                    <a:p>
                      <a:r>
                        <a:rPr lang="en-US" sz="1800"/>
                        <a:t># od Antenna elements</a:t>
                      </a:r>
                    </a:p>
                  </a:txBody>
                  <a:tcPr/>
                </a:tc>
                <a:tc>
                  <a:txBody>
                    <a:bodyPr/>
                    <a:lstStyle/>
                    <a:p>
                      <a:pPr lvl="0">
                        <a:buNone/>
                      </a:pPr>
                      <a:r>
                        <a:rPr lang="en-US" sz="1800"/>
                        <a:t>32</a:t>
                      </a:r>
                    </a:p>
                    <a:p>
                      <a:pPr lvl="0">
                        <a:buNone/>
                      </a:pPr>
                      <a:r>
                        <a:rPr lang="en-US" sz="1800"/>
                        <a:t>(Digital BF)</a:t>
                      </a:r>
                    </a:p>
                  </a:txBody>
                  <a:tcPr/>
                </a:tc>
                <a:tc>
                  <a:txBody>
                    <a:bodyPr/>
                    <a:lstStyle/>
                    <a:p>
                      <a:r>
                        <a:rPr lang="en-US" sz="1800"/>
                        <a:t>128</a:t>
                      </a:r>
                    </a:p>
                    <a:p>
                      <a:pPr lvl="0">
                        <a:buNone/>
                      </a:pPr>
                      <a:r>
                        <a:rPr lang="en-US" sz="1800"/>
                        <a:t>(Hybrid BF)</a:t>
                      </a:r>
                    </a:p>
                  </a:txBody>
                  <a:tcPr/>
                </a:tc>
                <a:extLst>
                  <a:ext uri="{0D108BD9-81ED-4DB2-BD59-A6C34878D82A}">
                    <a16:rowId xmlns:a16="http://schemas.microsoft.com/office/drawing/2014/main" val="3738298097"/>
                  </a:ext>
                </a:extLst>
              </a:tr>
              <a:tr h="208786">
                <a:tc>
                  <a:txBody>
                    <a:bodyPr/>
                    <a:lstStyle/>
                    <a:p>
                      <a:pPr lvl="0">
                        <a:buNone/>
                      </a:pPr>
                      <a:r>
                        <a:rPr lang="en-US" sz="1800" dirty="0"/>
                        <a:t># of TRx</a:t>
                      </a:r>
                    </a:p>
                  </a:txBody>
                  <a:tcPr/>
                </a:tc>
                <a:tc gridSpan="2">
                  <a:txBody>
                    <a:bodyPr/>
                    <a:lstStyle/>
                    <a:p>
                      <a:pPr lvl="0">
                        <a:buNone/>
                      </a:pPr>
                      <a:r>
                        <a:rPr lang="en-US" sz="1800"/>
                        <a:t>32</a:t>
                      </a:r>
                    </a:p>
                  </a:txBody>
                  <a:tcPr/>
                </a:tc>
                <a:tc hMerge="1">
                  <a:txBody>
                    <a:bodyPr/>
                    <a:lstStyle/>
                    <a:p>
                      <a:endParaRPr lang="en-US"/>
                    </a:p>
                  </a:txBody>
                  <a:tcPr marL="0" marR="0" marT="0" marB="0" horzOverflow="overflow"/>
                </a:tc>
                <a:extLst>
                  <a:ext uri="{0D108BD9-81ED-4DB2-BD59-A6C34878D82A}">
                    <a16:rowId xmlns:a16="http://schemas.microsoft.com/office/drawing/2014/main" val="1472548528"/>
                  </a:ext>
                </a:extLst>
              </a:tr>
              <a:tr h="208786">
                <a:tc>
                  <a:txBody>
                    <a:bodyPr/>
                    <a:lstStyle/>
                    <a:p>
                      <a:pPr lvl="0">
                        <a:buNone/>
                      </a:pPr>
                      <a:r>
                        <a:rPr lang="en-US" sz="1800"/>
                        <a:t>Transmission power</a:t>
                      </a:r>
                    </a:p>
                  </a:txBody>
                  <a:tcPr/>
                </a:tc>
                <a:tc gridSpan="2">
                  <a:txBody>
                    <a:bodyPr/>
                    <a:lstStyle/>
                    <a:p>
                      <a:pPr lvl="0">
                        <a:buNone/>
                      </a:pPr>
                      <a:r>
                        <a:rPr lang="en-US" sz="1800" dirty="0"/>
                        <a:t>23 dBm per TRx</a:t>
                      </a:r>
                    </a:p>
                  </a:txBody>
                  <a:tcPr/>
                </a:tc>
                <a:tc hMerge="1">
                  <a:txBody>
                    <a:bodyPr/>
                    <a:lstStyle/>
                    <a:p>
                      <a:endParaRPr lang="en-US"/>
                    </a:p>
                  </a:txBody>
                  <a:tcPr marL="0" marR="0" marT="0" marB="0" horzOverflow="overflow"/>
                </a:tc>
                <a:extLst>
                  <a:ext uri="{0D108BD9-81ED-4DB2-BD59-A6C34878D82A}">
                    <a16:rowId xmlns:a16="http://schemas.microsoft.com/office/drawing/2014/main" val="4117878604"/>
                  </a:ext>
                </a:extLst>
              </a:tr>
              <a:tr h="208786">
                <a:tc>
                  <a:txBody>
                    <a:bodyPr/>
                    <a:lstStyle/>
                    <a:p>
                      <a:r>
                        <a:rPr lang="en-US" sz="1800" dirty="0"/>
                        <a:t># of gNBs</a:t>
                      </a:r>
                    </a:p>
                  </a:txBody>
                  <a:tcPr/>
                </a:tc>
                <a:tc gridSpan="2">
                  <a:txBody>
                    <a:bodyPr/>
                    <a:lstStyle/>
                    <a:p>
                      <a:pPr lvl="0">
                        <a:buNone/>
                      </a:pPr>
                      <a:r>
                        <a:rPr lang="en-US" sz="1800"/>
                        <a:t>200</a:t>
                      </a:r>
                    </a:p>
                  </a:txBody>
                  <a:tcPr/>
                </a:tc>
                <a:tc hMerge="1">
                  <a:txBody>
                    <a:bodyPr/>
                    <a:lstStyle/>
                    <a:p>
                      <a:endParaRPr lang="en-US"/>
                    </a:p>
                  </a:txBody>
                  <a:tcPr marL="0" marR="0" marT="0" marB="0" horzOverflow="overflow"/>
                </a:tc>
                <a:extLst>
                  <a:ext uri="{0D108BD9-81ED-4DB2-BD59-A6C34878D82A}">
                    <a16:rowId xmlns:a16="http://schemas.microsoft.com/office/drawing/2014/main" val="3793426174"/>
                  </a:ext>
                </a:extLst>
              </a:tr>
              <a:tr h="208786">
                <a:tc>
                  <a:txBody>
                    <a:bodyPr/>
                    <a:lstStyle/>
                    <a:p>
                      <a:r>
                        <a:rPr lang="en-US" sz="1800" dirty="0"/>
                        <a:t>UE antenna gain </a:t>
                      </a:r>
                    </a:p>
                  </a:txBody>
                  <a:tcPr/>
                </a:tc>
                <a:tc gridSpan="2">
                  <a:txBody>
                    <a:bodyPr/>
                    <a:lstStyle/>
                    <a:p>
                      <a:pPr lvl="0">
                        <a:buNone/>
                      </a:pPr>
                      <a:r>
                        <a:rPr lang="en-US" sz="1800" dirty="0"/>
                        <a:t>0 dBi</a:t>
                      </a:r>
                    </a:p>
                  </a:txBody>
                  <a:tcPr/>
                </a:tc>
                <a:tc hMerge="1">
                  <a:txBody>
                    <a:bodyPr/>
                    <a:lstStyle/>
                    <a:p>
                      <a:endParaRPr lang="en-US"/>
                    </a:p>
                  </a:txBody>
                  <a:tcPr marL="0" marR="0" marT="0" marB="0" horzOverflow="overflow"/>
                </a:tc>
                <a:extLst>
                  <a:ext uri="{0D108BD9-81ED-4DB2-BD59-A6C34878D82A}">
                    <a16:rowId xmlns:a16="http://schemas.microsoft.com/office/drawing/2014/main" val="2787987681"/>
                  </a:ext>
                </a:extLst>
              </a:tr>
              <a:tr h="208786">
                <a:tc>
                  <a:txBody>
                    <a:bodyPr/>
                    <a:lstStyle/>
                    <a:p>
                      <a:r>
                        <a:rPr lang="en-US" sz="1800"/>
                        <a:t>Simulation area</a:t>
                      </a:r>
                    </a:p>
                  </a:txBody>
                  <a:tcPr/>
                </a:tc>
                <a:tc gridSpan="2">
                  <a:txBody>
                    <a:bodyPr/>
                    <a:lstStyle/>
                    <a:p>
                      <a:pPr lvl="0">
                        <a:buNone/>
                      </a:pPr>
                      <a:r>
                        <a:rPr lang="en-US" sz="1800"/>
                        <a:t>2km x 2km</a:t>
                      </a:r>
                    </a:p>
                  </a:txBody>
                  <a:tcPr/>
                </a:tc>
                <a:tc hMerge="1">
                  <a:txBody>
                    <a:bodyPr/>
                    <a:lstStyle/>
                    <a:p>
                      <a:endParaRPr lang="en-US"/>
                    </a:p>
                  </a:txBody>
                  <a:tcPr marL="0" marR="0" marT="0" marB="0" horzOverflow="overflow"/>
                </a:tc>
                <a:extLst>
                  <a:ext uri="{0D108BD9-81ED-4DB2-BD59-A6C34878D82A}">
                    <a16:rowId xmlns:a16="http://schemas.microsoft.com/office/drawing/2014/main" val="486848157"/>
                  </a:ext>
                </a:extLst>
              </a:tr>
              <a:tr h="316000">
                <a:tc>
                  <a:txBody>
                    <a:bodyPr/>
                    <a:lstStyle/>
                    <a:p>
                      <a:r>
                        <a:rPr lang="en-US" sz="1800"/>
                        <a:t># of considered rays</a:t>
                      </a:r>
                    </a:p>
                  </a:txBody>
                  <a:tcPr/>
                </a:tc>
                <a:tc gridSpan="2">
                  <a:txBody>
                    <a:bodyPr/>
                    <a:lstStyle/>
                    <a:p>
                      <a:pPr lvl="0">
                        <a:buNone/>
                      </a:pPr>
                      <a:r>
                        <a:rPr lang="en-US" sz="1800" dirty="0"/>
                        <a:t>4 Reflections- 1 Diffractions</a:t>
                      </a:r>
                      <a:endParaRPr lang="en-US" dirty="0"/>
                    </a:p>
                  </a:txBody>
                  <a:tcPr/>
                </a:tc>
                <a:tc hMerge="1">
                  <a:txBody>
                    <a:bodyPr/>
                    <a:lstStyle/>
                    <a:p>
                      <a:endParaRPr lang="en-US"/>
                    </a:p>
                  </a:txBody>
                  <a:tcPr marL="0" marR="0" marT="0" marB="0" horzOverflow="overflow"/>
                </a:tc>
                <a:extLst>
                  <a:ext uri="{0D108BD9-81ED-4DB2-BD59-A6C34878D82A}">
                    <a16:rowId xmlns:a16="http://schemas.microsoft.com/office/drawing/2014/main" val="2620408264"/>
                  </a:ext>
                </a:extLst>
              </a:tr>
            </a:tbl>
          </a:graphicData>
        </a:graphic>
      </p:graphicFrame>
      <p:pic>
        <p:nvPicPr>
          <p:cNvPr id="3" name="Picture 2" descr="A close-up of a green background&#10;&#10;Description automatically generated">
            <a:extLst>
              <a:ext uri="{FF2B5EF4-FFF2-40B4-BE49-F238E27FC236}">
                <a16:creationId xmlns:a16="http://schemas.microsoft.com/office/drawing/2014/main" id="{8F69759E-6CB5-1FA7-F406-FA385BF123BB}"/>
              </a:ext>
            </a:extLst>
          </p:cNvPr>
          <p:cNvPicPr>
            <a:picLocks noChangeAspect="1"/>
          </p:cNvPicPr>
          <p:nvPr/>
        </p:nvPicPr>
        <p:blipFill>
          <a:blip r:embed="rId6"/>
          <a:stretch>
            <a:fillRect/>
          </a:stretch>
        </p:blipFill>
        <p:spPr>
          <a:xfrm>
            <a:off x="7407949" y="5540202"/>
            <a:ext cx="3308268" cy="1043421"/>
          </a:xfrm>
          <a:prstGeom prst="rect">
            <a:avLst/>
          </a:prstGeom>
          <a:ln>
            <a:noFill/>
          </a:ln>
        </p:spPr>
      </p:pic>
      <p:sp>
        <p:nvSpPr>
          <p:cNvPr id="4" name="TextBox 3">
            <a:extLst>
              <a:ext uri="{FF2B5EF4-FFF2-40B4-BE49-F238E27FC236}">
                <a16:creationId xmlns:a16="http://schemas.microsoft.com/office/drawing/2014/main" id="{776302A5-3422-8DAC-D187-18496FF94036}"/>
              </a:ext>
            </a:extLst>
          </p:cNvPr>
          <p:cNvSpPr txBox="1"/>
          <p:nvPr/>
        </p:nvSpPr>
        <p:spPr>
          <a:xfrm>
            <a:off x="-4838" y="6393543"/>
            <a:ext cx="1052043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7"/>
              </a:rPr>
              <a:t>https://www.free6gtraining.com/2024/12/6g-midband-spectrum-discussions-from.html?m=1</a:t>
            </a:r>
          </a:p>
          <a:p>
            <a:r>
              <a:rPr lang="en-US" sz="1100" dirty="0"/>
              <a:t>KDDI Research</a:t>
            </a:r>
          </a:p>
        </p:txBody>
      </p:sp>
    </p:spTree>
    <p:extLst>
      <p:ext uri="{BB962C8B-B14F-4D97-AF65-F5344CB8AC3E}">
        <p14:creationId xmlns:p14="http://schemas.microsoft.com/office/powerpoint/2010/main" val="206110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map of a city&#10;&#10;Description automatically generated">
            <a:extLst>
              <a:ext uri="{FF2B5EF4-FFF2-40B4-BE49-F238E27FC236}">
                <a16:creationId xmlns:a16="http://schemas.microsoft.com/office/drawing/2014/main" id="{4EA44347-E777-AB0E-3781-64930C53D939}"/>
              </a:ext>
            </a:extLst>
          </p:cNvPr>
          <p:cNvPicPr>
            <a:picLocks noGrp="1" noChangeAspect="1"/>
          </p:cNvPicPr>
          <p:nvPr>
            <p:ph idx="1"/>
          </p:nvPr>
        </p:nvPicPr>
        <p:blipFill>
          <a:blip r:embed="rId3"/>
          <a:stretch>
            <a:fillRect/>
          </a:stretch>
        </p:blipFill>
        <p:spPr>
          <a:xfrm>
            <a:off x="737150" y="1716768"/>
            <a:ext cx="5274843" cy="4351338"/>
          </a:xfrm>
          <a:ln>
            <a:noFill/>
          </a:ln>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3893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Upper </a:t>
            </a:r>
            <a:r>
              <a:rPr lang="en-US" sz="4000">
                <a:latin typeface="Times New Roman"/>
                <a:cs typeface="Times New Roman"/>
              </a:rPr>
              <a:t>Mid-band</a:t>
            </a:r>
            <a:r>
              <a:rPr lang="en-US" sz="4000" dirty="0">
                <a:latin typeface="Times New Roman"/>
                <a:cs typeface="Times New Roman"/>
              </a:rPr>
              <a:t> Outdoor Coverage</a:t>
            </a:r>
            <a:endParaRPr lang="en-US" sz="4000">
              <a:latin typeface="Times New Roman"/>
              <a:cs typeface="Times New Roman"/>
            </a:endParaRPr>
          </a:p>
        </p:txBody>
      </p:sp>
      <p:pic>
        <p:nvPicPr>
          <p:cNvPr id="4" name="Picture 3" descr="A map of a city&#10;&#10;Description automatically generated">
            <a:extLst>
              <a:ext uri="{FF2B5EF4-FFF2-40B4-BE49-F238E27FC236}">
                <a16:creationId xmlns:a16="http://schemas.microsoft.com/office/drawing/2014/main" id="{0EB3D5DA-2602-34AD-EF26-CBA00D089B52}"/>
              </a:ext>
            </a:extLst>
          </p:cNvPr>
          <p:cNvPicPr>
            <a:picLocks noChangeAspect="1"/>
          </p:cNvPicPr>
          <p:nvPr/>
        </p:nvPicPr>
        <p:blipFill>
          <a:blip r:embed="rId6"/>
          <a:stretch>
            <a:fillRect/>
          </a:stretch>
        </p:blipFill>
        <p:spPr>
          <a:xfrm>
            <a:off x="6643224" y="1712026"/>
            <a:ext cx="4227084" cy="4354286"/>
          </a:xfrm>
          <a:prstGeom prst="rect">
            <a:avLst/>
          </a:prstGeom>
          <a:ln>
            <a:noFill/>
          </a:ln>
        </p:spPr>
      </p:pic>
      <p:pic>
        <p:nvPicPr>
          <p:cNvPr id="10" name="Content Placeholder 1" descr="A map of a city&#10;&#10;Description automatically generated">
            <a:extLst>
              <a:ext uri="{FF2B5EF4-FFF2-40B4-BE49-F238E27FC236}">
                <a16:creationId xmlns:a16="http://schemas.microsoft.com/office/drawing/2014/main" id="{B1EE141C-4CC6-188F-8676-BD933E019A0E}"/>
              </a:ext>
            </a:extLst>
          </p:cNvPr>
          <p:cNvPicPr>
            <a:picLocks noChangeAspect="1"/>
          </p:cNvPicPr>
          <p:nvPr/>
        </p:nvPicPr>
        <p:blipFill>
          <a:blip r:embed="rId3"/>
          <a:srcRect l="80863" t="-143" b="200"/>
          <a:stretch/>
        </p:blipFill>
        <p:spPr>
          <a:xfrm>
            <a:off x="10868484" y="1714500"/>
            <a:ext cx="1009447" cy="4348866"/>
          </a:xfrm>
          <a:prstGeom prst="rect">
            <a:avLst/>
          </a:prstGeom>
          <a:ln>
            <a:noFill/>
          </a:ln>
        </p:spPr>
      </p:pic>
    </p:spTree>
    <p:extLst>
      <p:ext uri="{BB962C8B-B14F-4D97-AF65-F5344CB8AC3E}">
        <p14:creationId xmlns:p14="http://schemas.microsoft.com/office/powerpoint/2010/main" val="352951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1D5DA-B046-F3ED-85F2-80E27A235319}"/>
              </a:ext>
            </a:extLst>
          </p:cNvPr>
          <p:cNvSpPr>
            <a:spLocks noGrp="1"/>
          </p:cNvSpPr>
          <p:nvPr>
            <p:ph idx="1"/>
          </p:nvPr>
        </p:nvSpPr>
        <p:spPr>
          <a:xfrm>
            <a:off x="1019627" y="1523701"/>
            <a:ext cx="6642101" cy="4608621"/>
          </a:xfrm>
        </p:spPr>
        <p:txBody>
          <a:bodyPr vert="horz" lIns="91440" tIns="45720" rIns="91440" bIns="45720" rtlCol="0" anchor="t">
            <a:normAutofit lnSpcReduction="10000"/>
          </a:bodyPr>
          <a:lstStyle/>
          <a:p>
            <a:endParaRPr lang="en-US" sz="3200" dirty="0">
              <a:cs typeface="Times New Roman"/>
            </a:endParaRPr>
          </a:p>
          <a:p>
            <a:pPr>
              <a:lnSpc>
                <a:spcPct val="150000"/>
              </a:lnSpc>
              <a:spcBef>
                <a:spcPct val="0"/>
              </a:spcBef>
            </a:pPr>
            <a:r>
              <a:rPr lang="en-US" sz="3200" dirty="0">
                <a:latin typeface="Aptos"/>
                <a:cs typeface="Times New Roman"/>
              </a:rPr>
              <a:t>6G Technology</a:t>
            </a:r>
            <a:endParaRPr lang="en-US" dirty="0"/>
          </a:p>
          <a:p>
            <a:pPr lvl="1">
              <a:lnSpc>
                <a:spcPct val="150000"/>
              </a:lnSpc>
              <a:spcBef>
                <a:spcPct val="0"/>
              </a:spcBef>
            </a:pPr>
            <a:r>
              <a:rPr lang="en-US" sz="2800" dirty="0">
                <a:latin typeface="Aptos"/>
                <a:cs typeface="Times New Roman"/>
              </a:rPr>
              <a:t>6G usage and capabilities</a:t>
            </a:r>
            <a:endParaRPr lang="en-US" dirty="0"/>
          </a:p>
          <a:p>
            <a:pPr lvl="1">
              <a:lnSpc>
                <a:spcPct val="150000"/>
              </a:lnSpc>
              <a:spcBef>
                <a:spcPct val="0"/>
              </a:spcBef>
            </a:pPr>
            <a:r>
              <a:rPr lang="en-US" sz="2800">
                <a:latin typeface="Aptos"/>
                <a:cs typeface="Times New Roman"/>
              </a:rPr>
              <a:t>6G spectrum </a:t>
            </a:r>
            <a:endParaRPr lang="en-US" dirty="0"/>
          </a:p>
          <a:p>
            <a:pPr>
              <a:lnSpc>
                <a:spcPct val="150000"/>
              </a:lnSpc>
              <a:spcBef>
                <a:spcPct val="0"/>
              </a:spcBef>
            </a:pPr>
            <a:r>
              <a:rPr lang="en-US" sz="3200">
                <a:latin typeface="Aptos"/>
                <a:cs typeface="Times New Roman"/>
              </a:rPr>
              <a:t>Upper Mid-band Outdoor Coverage </a:t>
            </a:r>
            <a:endParaRPr lang="en-US" sz="3200" dirty="0">
              <a:latin typeface="Aptos"/>
              <a:cs typeface="Times New Roman"/>
            </a:endParaRPr>
          </a:p>
          <a:p>
            <a:pPr>
              <a:lnSpc>
                <a:spcPct val="150000"/>
              </a:lnSpc>
              <a:spcBef>
                <a:spcPct val="0"/>
              </a:spcBef>
            </a:pPr>
            <a:r>
              <a:rPr lang="en-US" sz="3200">
                <a:latin typeface="Aptos"/>
                <a:cs typeface="Times New Roman"/>
              </a:rPr>
              <a:t>Upper Mid-band Services </a:t>
            </a:r>
            <a:endParaRPr lang="en-US" sz="3200" dirty="0">
              <a:latin typeface="Aptos"/>
              <a:cs typeface="Times New Roman"/>
            </a:endParaRPr>
          </a:p>
          <a:p>
            <a:pPr>
              <a:lnSpc>
                <a:spcPct val="150000"/>
              </a:lnSpc>
              <a:spcBef>
                <a:spcPct val="0"/>
              </a:spcBef>
            </a:pPr>
            <a:r>
              <a:rPr lang="en-US" sz="3200">
                <a:latin typeface="Aptos"/>
                <a:cs typeface="Times New Roman"/>
              </a:rPr>
              <a:t>Upper Mid-band Spectrum Sharing </a:t>
            </a:r>
            <a:endParaRPr lang="en-US" sz="3200" dirty="0">
              <a:latin typeface="Aptos"/>
              <a:cs typeface="Times New Roman"/>
            </a:endParaRPr>
          </a:p>
          <a:p>
            <a:pPr lvl="2">
              <a:lnSpc>
                <a:spcPct val="150000"/>
              </a:lnSpc>
              <a:buFont typeface="Wingdings" panose="020B0604020202020204" pitchFamily="34" charset="0"/>
              <a:buChar char="§"/>
            </a:pPr>
            <a:endParaRPr lang="en-US">
              <a:latin typeface="Aptos"/>
              <a:cs typeface="Times New Roman"/>
            </a:endParaRPr>
          </a:p>
        </p:txBody>
      </p:sp>
      <p:sp>
        <p:nvSpPr>
          <p:cNvPr id="5" name="Rectangle 4">
            <a:extLst>
              <a:ext uri="{FF2B5EF4-FFF2-40B4-BE49-F238E27FC236}">
                <a16:creationId xmlns:a16="http://schemas.microsoft.com/office/drawing/2014/main" id="{43144C85-1C6F-1402-3B84-EDD93644213B}"/>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C76ACC4-C49B-739B-5C56-B9BBBE66F55A}"/>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4C76ACC4-C49B-739B-5C56-B9BBBE66F55A}"/>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3E7861CD-9753-0BBD-5793-B3B7C07839A3}"/>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66F4F9C2-5AC3-A211-8293-B9EC71306C33}"/>
              </a:ext>
            </a:extLst>
          </p:cNvPr>
          <p:cNvSpPr>
            <a:spLocks noGrp="1"/>
          </p:cNvSpPr>
          <p:nvPr/>
        </p:nvSpPr>
        <p:spPr>
          <a:xfrm>
            <a:off x="507521" y="4082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a:cs typeface="Times New Roman"/>
              </a:rPr>
              <a:t>Topics To Covers</a:t>
            </a:r>
          </a:p>
        </p:txBody>
      </p:sp>
    </p:spTree>
    <p:extLst>
      <p:ext uri="{BB962C8B-B14F-4D97-AF65-F5344CB8AC3E}">
        <p14:creationId xmlns:p14="http://schemas.microsoft.com/office/powerpoint/2010/main" val="246057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3"/>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Upper </a:t>
            </a:r>
            <a:r>
              <a:rPr lang="en-US" sz="4000">
                <a:latin typeface="Times New Roman"/>
                <a:cs typeface="Times New Roman"/>
              </a:rPr>
              <a:t>Mid-band</a:t>
            </a:r>
            <a:r>
              <a:rPr lang="en-US" sz="4000" dirty="0">
                <a:latin typeface="Times New Roman"/>
                <a:cs typeface="Times New Roman"/>
              </a:rPr>
              <a:t> Outdoor Coverage</a:t>
            </a:r>
            <a:endParaRPr lang="en-US" sz="4000">
              <a:latin typeface="Times New Roman"/>
              <a:cs typeface="Times New Roman"/>
            </a:endParaRPr>
          </a:p>
          <a:p>
            <a:endParaRPr lang="en-US" sz="4000">
              <a:latin typeface="Times New Roman"/>
              <a:cs typeface="Times New Roman"/>
            </a:endParaRPr>
          </a:p>
        </p:txBody>
      </p:sp>
      <p:pic>
        <p:nvPicPr>
          <p:cNvPr id="10" name="Content Placeholder 1" descr="A map of a city&#10;&#10;Description automatically generated">
            <a:extLst>
              <a:ext uri="{FF2B5EF4-FFF2-40B4-BE49-F238E27FC236}">
                <a16:creationId xmlns:a16="http://schemas.microsoft.com/office/drawing/2014/main" id="{B1EE141C-4CC6-188F-8676-BD933E019A0E}"/>
              </a:ext>
            </a:extLst>
          </p:cNvPr>
          <p:cNvPicPr>
            <a:picLocks noChangeAspect="1"/>
          </p:cNvPicPr>
          <p:nvPr/>
        </p:nvPicPr>
        <p:blipFill>
          <a:blip r:embed="rId4"/>
          <a:srcRect l="80863" t="-143" b="200"/>
          <a:stretch/>
        </p:blipFill>
        <p:spPr>
          <a:xfrm>
            <a:off x="10738944" y="1714500"/>
            <a:ext cx="1033637" cy="4440130"/>
          </a:xfrm>
          <a:prstGeom prst="rect">
            <a:avLst/>
          </a:prstGeom>
          <a:ln>
            <a:noFill/>
          </a:ln>
        </p:spPr>
      </p:pic>
      <p:pic>
        <p:nvPicPr>
          <p:cNvPr id="11" name="Picture 10" descr="A map of a city&#10;&#10;Description automatically generated">
            <a:extLst>
              <a:ext uri="{FF2B5EF4-FFF2-40B4-BE49-F238E27FC236}">
                <a16:creationId xmlns:a16="http://schemas.microsoft.com/office/drawing/2014/main" id="{DCD92DDB-C886-183C-115E-3C96DD569B1B}"/>
              </a:ext>
            </a:extLst>
          </p:cNvPr>
          <p:cNvPicPr>
            <a:picLocks noChangeAspect="1"/>
          </p:cNvPicPr>
          <p:nvPr/>
        </p:nvPicPr>
        <p:blipFill>
          <a:blip r:embed="rId5"/>
          <a:stretch>
            <a:fillRect/>
          </a:stretch>
        </p:blipFill>
        <p:spPr>
          <a:xfrm>
            <a:off x="6513683" y="1712026"/>
            <a:ext cx="4335941" cy="4445551"/>
          </a:xfrm>
          <a:prstGeom prst="rect">
            <a:avLst/>
          </a:prstGeom>
          <a:ln>
            <a:noFill/>
          </a:ln>
        </p:spPr>
      </p:pic>
      <p:pic>
        <p:nvPicPr>
          <p:cNvPr id="13" name="Picture 12" descr="A map of a city&#10;&#10;Description automatically generated">
            <a:extLst>
              <a:ext uri="{FF2B5EF4-FFF2-40B4-BE49-F238E27FC236}">
                <a16:creationId xmlns:a16="http://schemas.microsoft.com/office/drawing/2014/main" id="{841847EA-8F16-A662-179C-D3CA25F1F16C}"/>
              </a:ext>
            </a:extLst>
          </p:cNvPr>
          <p:cNvPicPr>
            <a:picLocks noChangeAspect="1"/>
          </p:cNvPicPr>
          <p:nvPr/>
        </p:nvPicPr>
        <p:blipFill>
          <a:blip r:embed="rId6"/>
          <a:stretch>
            <a:fillRect/>
          </a:stretch>
        </p:blipFill>
        <p:spPr>
          <a:xfrm>
            <a:off x="508262" y="1712026"/>
            <a:ext cx="5369766" cy="4493933"/>
          </a:xfrm>
          <a:prstGeom prst="rect">
            <a:avLst/>
          </a:prstGeom>
          <a:ln>
            <a:noFill/>
          </a:ln>
        </p:spPr>
      </p:pic>
    </p:spTree>
    <p:extLst>
      <p:ext uri="{BB962C8B-B14F-4D97-AF65-F5344CB8AC3E}">
        <p14:creationId xmlns:p14="http://schemas.microsoft.com/office/powerpoint/2010/main" val="320718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3"/>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764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Upper </a:t>
            </a:r>
            <a:r>
              <a:rPr lang="en-US" sz="4000">
                <a:latin typeface="Times New Roman"/>
                <a:cs typeface="Times New Roman"/>
              </a:rPr>
              <a:t>Mid-band</a:t>
            </a:r>
            <a:r>
              <a:rPr lang="en-US" sz="4000" dirty="0">
                <a:latin typeface="Times New Roman"/>
                <a:cs typeface="Times New Roman"/>
              </a:rPr>
              <a:t> Outdoor Coverage</a:t>
            </a:r>
            <a:endParaRPr lang="en-US" sz="4000">
              <a:latin typeface="Times New Roman"/>
              <a:cs typeface="Times New Roman"/>
            </a:endParaRPr>
          </a:p>
          <a:p>
            <a:endParaRPr lang="en-US" sz="4000">
              <a:latin typeface="Times New Roman"/>
              <a:cs typeface="Times New Roman"/>
            </a:endParaRPr>
          </a:p>
        </p:txBody>
      </p:sp>
      <p:pic>
        <p:nvPicPr>
          <p:cNvPr id="10" name="Content Placeholder 1" descr="A map of a city&#10;&#10;Description automatically generated">
            <a:extLst>
              <a:ext uri="{FF2B5EF4-FFF2-40B4-BE49-F238E27FC236}">
                <a16:creationId xmlns:a16="http://schemas.microsoft.com/office/drawing/2014/main" id="{B1EE141C-4CC6-188F-8676-BD933E019A0E}"/>
              </a:ext>
            </a:extLst>
          </p:cNvPr>
          <p:cNvPicPr>
            <a:picLocks noChangeAspect="1"/>
          </p:cNvPicPr>
          <p:nvPr/>
        </p:nvPicPr>
        <p:blipFill>
          <a:blip r:embed="rId4"/>
          <a:srcRect l="80863" t="-143" b="200"/>
          <a:stretch/>
        </p:blipFill>
        <p:spPr>
          <a:xfrm>
            <a:off x="10914204" y="1714500"/>
            <a:ext cx="1009447" cy="4436831"/>
          </a:xfrm>
          <a:prstGeom prst="rect">
            <a:avLst/>
          </a:prstGeom>
          <a:ln>
            <a:noFill/>
          </a:ln>
        </p:spPr>
      </p:pic>
      <p:pic>
        <p:nvPicPr>
          <p:cNvPr id="3" name="Content Placeholder 1" descr="A map of a city&#10;&#10;Description automatically generated">
            <a:extLst>
              <a:ext uri="{FF2B5EF4-FFF2-40B4-BE49-F238E27FC236}">
                <a16:creationId xmlns:a16="http://schemas.microsoft.com/office/drawing/2014/main" id="{43E7FCF3-7D5B-06DE-CA07-FA8CF223E5F0}"/>
              </a:ext>
            </a:extLst>
          </p:cNvPr>
          <p:cNvPicPr>
            <a:picLocks noGrp="1" noChangeAspect="1"/>
          </p:cNvPicPr>
          <p:nvPr>
            <p:ph idx="1"/>
          </p:nvPr>
        </p:nvPicPr>
        <p:blipFill>
          <a:blip r:embed="rId5"/>
          <a:stretch>
            <a:fillRect/>
          </a:stretch>
        </p:blipFill>
        <p:spPr>
          <a:xfrm>
            <a:off x="6696280" y="1716768"/>
            <a:ext cx="4182724" cy="4439303"/>
          </a:xfrm>
          <a:ln>
            <a:noFill/>
          </a:ln>
        </p:spPr>
      </p:pic>
      <p:pic>
        <p:nvPicPr>
          <p:cNvPr id="6" name="Picture 5" descr="A map of a city&#10;&#10;Description automatically generated">
            <a:extLst>
              <a:ext uri="{FF2B5EF4-FFF2-40B4-BE49-F238E27FC236}">
                <a16:creationId xmlns:a16="http://schemas.microsoft.com/office/drawing/2014/main" id="{3C757F5F-8157-5C46-6D80-A276B9DB51BE}"/>
              </a:ext>
            </a:extLst>
          </p:cNvPr>
          <p:cNvPicPr>
            <a:picLocks noChangeAspect="1"/>
          </p:cNvPicPr>
          <p:nvPr/>
        </p:nvPicPr>
        <p:blipFill>
          <a:blip r:embed="rId6"/>
          <a:stretch>
            <a:fillRect/>
          </a:stretch>
        </p:blipFill>
        <p:spPr>
          <a:xfrm>
            <a:off x="643508" y="1712026"/>
            <a:ext cx="5234519" cy="4442252"/>
          </a:xfrm>
          <a:prstGeom prst="rect">
            <a:avLst/>
          </a:prstGeom>
        </p:spPr>
      </p:pic>
    </p:spTree>
    <p:extLst>
      <p:ext uri="{BB962C8B-B14F-4D97-AF65-F5344CB8AC3E}">
        <p14:creationId xmlns:p14="http://schemas.microsoft.com/office/powerpoint/2010/main" val="39425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screenshot of a computer&#10;&#10;Description automatically generated">
            <a:extLst>
              <a:ext uri="{FF2B5EF4-FFF2-40B4-BE49-F238E27FC236}">
                <a16:creationId xmlns:a16="http://schemas.microsoft.com/office/drawing/2014/main" id="{BFAE5A97-F4D7-F6CA-6335-0F149CAB3140}"/>
              </a:ext>
            </a:extLst>
          </p:cNvPr>
          <p:cNvPicPr>
            <a:picLocks noGrp="1" noChangeAspect="1"/>
          </p:cNvPicPr>
          <p:nvPr>
            <p:ph idx="1"/>
          </p:nvPr>
        </p:nvPicPr>
        <p:blipFill>
          <a:blip r:embed="rId3"/>
          <a:stretch>
            <a:fillRect/>
          </a:stretch>
        </p:blipFill>
        <p:spPr>
          <a:xfrm>
            <a:off x="738414" y="1832137"/>
            <a:ext cx="10515600" cy="4283885"/>
          </a:xfrm>
          <a:ln>
            <a:noFill/>
          </a:ln>
        </p:spPr>
      </p:pic>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5"/>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861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a:cs typeface="Times New Roman"/>
              </a:rPr>
              <a:t>Upper </a:t>
            </a:r>
            <a:r>
              <a:rPr lang="en-US" sz="4000">
                <a:latin typeface="Times New Roman"/>
                <a:cs typeface="Times New Roman"/>
              </a:rPr>
              <a:t>Mid-band Spectrum Sharing </a:t>
            </a:r>
          </a:p>
          <a:p>
            <a:endParaRPr lang="en-US" sz="4000">
              <a:latin typeface="Times New Roman"/>
              <a:cs typeface="Times New Roman"/>
            </a:endParaRPr>
          </a:p>
          <a:p>
            <a:endParaRPr lang="en-US" sz="4000">
              <a:latin typeface="Times New Roman"/>
              <a:cs typeface="Times New Roman"/>
            </a:endParaRPr>
          </a:p>
        </p:txBody>
      </p:sp>
    </p:spTree>
    <p:extLst>
      <p:ext uri="{BB962C8B-B14F-4D97-AF65-F5344CB8AC3E}">
        <p14:creationId xmlns:p14="http://schemas.microsoft.com/office/powerpoint/2010/main" val="56470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628" y="389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Need for </a:t>
            </a:r>
            <a:r>
              <a:rPr lang="en-US" sz="4000" dirty="0">
                <a:latin typeface="Times New Roman"/>
                <a:cs typeface="Times New Roman"/>
              </a:rPr>
              <a:t>spectrum </a:t>
            </a:r>
            <a:r>
              <a:rPr lang="en-US" sz="4000">
                <a:latin typeface="Times New Roman"/>
                <a:cs typeface="Times New Roman"/>
              </a:rPr>
              <a:t>sharing </a:t>
            </a:r>
          </a:p>
        </p:txBody>
      </p:sp>
      <p:sp>
        <p:nvSpPr>
          <p:cNvPr id="4" name="Content Placeholder 3">
            <a:extLst>
              <a:ext uri="{FF2B5EF4-FFF2-40B4-BE49-F238E27FC236}">
                <a16:creationId xmlns:a16="http://schemas.microsoft.com/office/drawing/2014/main" id="{A88E56BF-6997-3D58-31E2-86AB0EE29CB6}"/>
              </a:ext>
            </a:extLst>
          </p:cNvPr>
          <p:cNvSpPr>
            <a:spLocks noGrp="1"/>
          </p:cNvSpPr>
          <p:nvPr>
            <p:ph idx="1"/>
          </p:nvPr>
        </p:nvSpPr>
        <p:spPr>
          <a:xfrm>
            <a:off x="838200" y="3047244"/>
            <a:ext cx="10515600" cy="759053"/>
          </a:xfrm>
          <a:solidFill>
            <a:schemeClr val="accent2">
              <a:lumMod val="20000"/>
              <a:lumOff val="80000"/>
            </a:schemeClr>
          </a:solidFill>
        </p:spPr>
        <p:txBody>
          <a:bodyPr vert="horz" lIns="91440" tIns="45720" rIns="91440" bIns="45720" rtlCol="0" anchor="t">
            <a:normAutofit/>
          </a:bodyPr>
          <a:lstStyle/>
          <a:p>
            <a:pPr marL="0" indent="0">
              <a:buNone/>
            </a:pPr>
            <a:r>
              <a:rPr lang="en-US" sz="2400">
                <a:latin typeface="Calibri"/>
                <a:ea typeface="Calibri"/>
                <a:cs typeface="Calibri"/>
              </a:rPr>
              <a:t>"Given that no desirable spectrum band is currently free of incumbents, the need for spectrum sharing is obvious." FCC report in 2023.</a:t>
            </a:r>
            <a:endParaRPr lang="en-US" sz="2400">
              <a:ea typeface="+mn-lt"/>
              <a:cs typeface="+mn-lt"/>
            </a:endParaRPr>
          </a:p>
        </p:txBody>
      </p:sp>
      <p:sp>
        <p:nvSpPr>
          <p:cNvPr id="3" name="Content Placeholder 3">
            <a:extLst>
              <a:ext uri="{FF2B5EF4-FFF2-40B4-BE49-F238E27FC236}">
                <a16:creationId xmlns:a16="http://schemas.microsoft.com/office/drawing/2014/main" id="{BB123BB1-5409-0F2E-ECC8-122BDCB87DAB}"/>
              </a:ext>
            </a:extLst>
          </p:cNvPr>
          <p:cNvSpPr txBox="1">
            <a:spLocks/>
          </p:cNvSpPr>
          <p:nvPr/>
        </p:nvSpPr>
        <p:spPr>
          <a:xfrm>
            <a:off x="833362" y="2098978"/>
            <a:ext cx="10515600" cy="759053"/>
          </a:xfrm>
          <a:prstGeom prst="rect">
            <a:avLst/>
          </a:prstGeom>
          <a:solidFill>
            <a:schemeClr val="accent6">
              <a:lumMod val="20000"/>
              <a:lumOff val="80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a:latin typeface="Calibri"/>
                <a:ea typeface="Calibri"/>
                <a:cs typeface="Calibri"/>
              </a:rPr>
              <a:t>"There is no more spectrum available." by Herbert Hoover, the US Secretary of Commerce, in 1925. </a:t>
            </a:r>
            <a:endParaRPr lang="en-US" sz="2400"/>
          </a:p>
        </p:txBody>
      </p:sp>
    </p:spTree>
    <p:extLst>
      <p:ext uri="{BB962C8B-B14F-4D97-AF65-F5344CB8AC3E}">
        <p14:creationId xmlns:p14="http://schemas.microsoft.com/office/powerpoint/2010/main" val="110677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628" y="389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Need for Spectrum Sharing</a:t>
            </a:r>
          </a:p>
        </p:txBody>
      </p:sp>
      <p:sp>
        <p:nvSpPr>
          <p:cNvPr id="4" name="Content Placeholder 3">
            <a:extLst>
              <a:ext uri="{FF2B5EF4-FFF2-40B4-BE49-F238E27FC236}">
                <a16:creationId xmlns:a16="http://schemas.microsoft.com/office/drawing/2014/main" id="{A88E56BF-6997-3D58-31E2-86AB0EE29CB6}"/>
              </a:ext>
            </a:extLst>
          </p:cNvPr>
          <p:cNvSpPr>
            <a:spLocks noGrp="1"/>
          </p:cNvSpPr>
          <p:nvPr>
            <p:ph idx="1"/>
          </p:nvPr>
        </p:nvSpPr>
        <p:spPr>
          <a:xfrm>
            <a:off x="838200" y="2696482"/>
            <a:ext cx="10515600" cy="759053"/>
          </a:xfrm>
          <a:solidFill>
            <a:schemeClr val="accent2">
              <a:lumMod val="20000"/>
              <a:lumOff val="80000"/>
            </a:schemeClr>
          </a:solidFill>
        </p:spPr>
        <p:txBody>
          <a:bodyPr vert="horz" lIns="91440" tIns="45720" rIns="91440" bIns="45720" rtlCol="0" anchor="t">
            <a:normAutofit/>
          </a:bodyPr>
          <a:lstStyle/>
          <a:p>
            <a:pPr marL="0" indent="0">
              <a:buNone/>
            </a:pPr>
            <a:r>
              <a:rPr lang="en-US" sz="2400">
                <a:latin typeface="Calibri"/>
                <a:ea typeface="Calibri"/>
                <a:cs typeface="Calibri"/>
              </a:rPr>
              <a:t>"Given that no desirable spectrum band is currently free of incumbents, the need for spectrum sharing is obvious." FCC report in 2023.</a:t>
            </a:r>
            <a:endParaRPr lang="en-US" sz="2400">
              <a:ea typeface="+mn-lt"/>
              <a:cs typeface="+mn-lt"/>
            </a:endParaRPr>
          </a:p>
        </p:txBody>
      </p:sp>
      <p:sp>
        <p:nvSpPr>
          <p:cNvPr id="3" name="Content Placeholder 3">
            <a:extLst>
              <a:ext uri="{FF2B5EF4-FFF2-40B4-BE49-F238E27FC236}">
                <a16:creationId xmlns:a16="http://schemas.microsoft.com/office/drawing/2014/main" id="{BB123BB1-5409-0F2E-ECC8-122BDCB87DAB}"/>
              </a:ext>
            </a:extLst>
          </p:cNvPr>
          <p:cNvSpPr txBox="1">
            <a:spLocks/>
          </p:cNvSpPr>
          <p:nvPr/>
        </p:nvSpPr>
        <p:spPr>
          <a:xfrm>
            <a:off x="833362" y="1748216"/>
            <a:ext cx="10515600" cy="759053"/>
          </a:xfrm>
          <a:prstGeom prst="rect">
            <a:avLst/>
          </a:prstGeom>
          <a:solidFill>
            <a:schemeClr val="accent6">
              <a:lumMod val="20000"/>
              <a:lumOff val="80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a:latin typeface="Calibri"/>
                <a:ea typeface="Calibri"/>
                <a:cs typeface="Calibri"/>
              </a:rPr>
              <a:t>"There is no more spectrum available." by Herbert Hoover, the US Secretary of Commerce, in 1925. </a:t>
            </a:r>
            <a:endParaRPr lang="en-US" sz="2400"/>
          </a:p>
        </p:txBody>
      </p:sp>
      <p:pic>
        <p:nvPicPr>
          <p:cNvPr id="11" name="Picture 10">
            <a:extLst>
              <a:ext uri="{FF2B5EF4-FFF2-40B4-BE49-F238E27FC236}">
                <a16:creationId xmlns:a16="http://schemas.microsoft.com/office/drawing/2014/main" id="{0E89303C-B91C-0A77-2155-2348A0DFBC61}"/>
              </a:ext>
            </a:extLst>
          </p:cNvPr>
          <p:cNvPicPr>
            <a:picLocks noChangeAspect="1"/>
          </p:cNvPicPr>
          <p:nvPr/>
        </p:nvPicPr>
        <p:blipFill>
          <a:blip r:embed="rId5"/>
          <a:stretch>
            <a:fillRect/>
          </a:stretch>
        </p:blipFill>
        <p:spPr>
          <a:xfrm>
            <a:off x="3657920" y="4171887"/>
            <a:ext cx="7847389" cy="641737"/>
          </a:xfrm>
          <a:prstGeom prst="rect">
            <a:avLst/>
          </a:prstGeom>
        </p:spPr>
      </p:pic>
      <p:sp>
        <p:nvSpPr>
          <p:cNvPr id="12" name="Rectangle 11">
            <a:extLst>
              <a:ext uri="{FF2B5EF4-FFF2-40B4-BE49-F238E27FC236}">
                <a16:creationId xmlns:a16="http://schemas.microsoft.com/office/drawing/2014/main" id="{27FAE2CF-6409-CED4-037C-8E96D2B12924}"/>
              </a:ext>
            </a:extLst>
          </p:cNvPr>
          <p:cNvSpPr/>
          <p:nvPr/>
        </p:nvSpPr>
        <p:spPr>
          <a:xfrm>
            <a:off x="6984358" y="5345018"/>
            <a:ext cx="2026407" cy="112706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a:solidFill>
                  <a:schemeClr val="tx1"/>
                </a:solidFill>
              </a:rPr>
              <a:t>Bigger MIMO</a:t>
            </a:r>
          </a:p>
        </p:txBody>
      </p:sp>
      <p:sp>
        <p:nvSpPr>
          <p:cNvPr id="13" name="Rectangle 12">
            <a:extLst>
              <a:ext uri="{FF2B5EF4-FFF2-40B4-BE49-F238E27FC236}">
                <a16:creationId xmlns:a16="http://schemas.microsoft.com/office/drawing/2014/main" id="{A6174067-7CE2-0CBA-A4D0-A12565E210C4}"/>
              </a:ext>
            </a:extLst>
          </p:cNvPr>
          <p:cNvSpPr/>
          <p:nvPr/>
        </p:nvSpPr>
        <p:spPr>
          <a:xfrm>
            <a:off x="4317586" y="5369209"/>
            <a:ext cx="2375230" cy="1141445"/>
          </a:xfrm>
          <a:prstGeom prst="rect">
            <a:avLst/>
          </a:prstGeom>
          <a:solidFill>
            <a:srgbClr val="FFC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a:solidFill>
                  <a:schemeClr val="tx1"/>
                </a:solidFill>
              </a:rPr>
              <a:t>More Bandwidth?</a:t>
            </a:r>
          </a:p>
        </p:txBody>
      </p:sp>
      <p:sp>
        <p:nvSpPr>
          <p:cNvPr id="14" name="Arrow: Up 13">
            <a:extLst>
              <a:ext uri="{FF2B5EF4-FFF2-40B4-BE49-F238E27FC236}">
                <a16:creationId xmlns:a16="http://schemas.microsoft.com/office/drawing/2014/main" id="{E7275375-0A40-4C30-6D61-FD026EAC4DA5}"/>
              </a:ext>
            </a:extLst>
          </p:cNvPr>
          <p:cNvSpPr/>
          <p:nvPr/>
        </p:nvSpPr>
        <p:spPr>
          <a:xfrm>
            <a:off x="5188530" y="4777945"/>
            <a:ext cx="308918" cy="453081"/>
          </a:xfrm>
          <a:prstGeom prst="up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Up 14">
            <a:extLst>
              <a:ext uri="{FF2B5EF4-FFF2-40B4-BE49-F238E27FC236}">
                <a16:creationId xmlns:a16="http://schemas.microsoft.com/office/drawing/2014/main" id="{DC2B0695-F9D8-429D-A162-EC753BB21070}"/>
              </a:ext>
            </a:extLst>
          </p:cNvPr>
          <p:cNvSpPr/>
          <p:nvPr/>
        </p:nvSpPr>
        <p:spPr>
          <a:xfrm>
            <a:off x="7431854" y="4753753"/>
            <a:ext cx="308918" cy="453081"/>
          </a:xfrm>
          <a:prstGeom prst="up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3">
            <a:extLst>
              <a:ext uri="{FF2B5EF4-FFF2-40B4-BE49-F238E27FC236}">
                <a16:creationId xmlns:a16="http://schemas.microsoft.com/office/drawing/2014/main" id="{1E91A052-B3E2-9039-9D1A-992DF5B515B4}"/>
              </a:ext>
            </a:extLst>
          </p:cNvPr>
          <p:cNvSpPr txBox="1"/>
          <p:nvPr/>
        </p:nvSpPr>
        <p:spPr>
          <a:xfrm>
            <a:off x="841830" y="3599543"/>
            <a:ext cx="5259007" cy="461665"/>
          </a:xfrm>
          <a:prstGeom prst="rect">
            <a:avLst/>
          </a:prstGeom>
          <a:solidFill>
            <a:schemeClr val="accent2">
              <a:lumMod val="20000"/>
              <a:lumOff val="80000"/>
            </a:schemeClr>
          </a:solidFill>
          <a:ln w="57150">
            <a:solidFill>
              <a:schemeClr val="accent2">
                <a:lumMod val="60000"/>
                <a:lumOff val="40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Times New Roman"/>
                <a:cs typeface="Times New Roman"/>
              </a:rPr>
              <a:t>6G demand : </a:t>
            </a:r>
            <a:r>
              <a:rPr lang="en-US" sz="2400" b="1">
                <a:latin typeface="Times New Roman"/>
                <a:cs typeface="Times New Roman"/>
              </a:rPr>
              <a:t>Peak data rate </a:t>
            </a:r>
            <a:r>
              <a:rPr lang="en-US" sz="2400">
                <a:latin typeface="Times New Roman"/>
                <a:cs typeface="Times New Roman"/>
              </a:rPr>
              <a:t>200 Gbit/s</a:t>
            </a:r>
            <a:endParaRPr lang="en-US"/>
          </a:p>
        </p:txBody>
      </p:sp>
      <p:sp>
        <p:nvSpPr>
          <p:cNvPr id="6" name="TextBox 10">
            <a:extLst>
              <a:ext uri="{FF2B5EF4-FFF2-40B4-BE49-F238E27FC236}">
                <a16:creationId xmlns:a16="http://schemas.microsoft.com/office/drawing/2014/main" id="{F2C6FA19-01DE-09A3-A8CC-B86A6FB265F5}"/>
              </a:ext>
            </a:extLst>
          </p:cNvPr>
          <p:cNvSpPr txBox="1"/>
          <p:nvPr/>
        </p:nvSpPr>
        <p:spPr>
          <a:xfrm>
            <a:off x="750132" y="4170805"/>
            <a:ext cx="277035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Channel capacity </a:t>
            </a:r>
            <a:r>
              <a:rPr lang="en-US" sz="2400" dirty="0"/>
              <a:t>(bit/s per access point)</a:t>
            </a:r>
          </a:p>
        </p:txBody>
      </p:sp>
    </p:spTree>
    <p:extLst>
      <p:ext uri="{BB962C8B-B14F-4D97-AF65-F5344CB8AC3E}">
        <p14:creationId xmlns:p14="http://schemas.microsoft.com/office/powerpoint/2010/main" val="259329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Upper Mid-Band Services</a:t>
            </a:r>
          </a:p>
        </p:txBody>
      </p:sp>
      <p:sp>
        <p:nvSpPr>
          <p:cNvPr id="3" name="TextBox 2">
            <a:extLst>
              <a:ext uri="{FF2B5EF4-FFF2-40B4-BE49-F238E27FC236}">
                <a16:creationId xmlns:a16="http://schemas.microsoft.com/office/drawing/2014/main" id="{00800DF6-2379-597F-6A50-ACF1E74F6883}"/>
              </a:ext>
            </a:extLst>
          </p:cNvPr>
          <p:cNvSpPr txBox="1"/>
          <p:nvPr/>
        </p:nvSpPr>
        <p:spPr>
          <a:xfrm>
            <a:off x="6091162" y="1978783"/>
            <a:ext cx="5461604" cy="523220"/>
          </a:xfrm>
          <a:prstGeom prst="rect">
            <a:avLst/>
          </a:prstGeom>
          <a:solidFill>
            <a:srgbClr val="7030A0">
              <a:alpha val="25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a:t>Non-Scientific </a:t>
            </a:r>
            <a:r>
              <a:rPr lang="en-US" sz="2800" b="1">
                <a:ea typeface="+mn-lt"/>
                <a:cs typeface="+mn-lt"/>
              </a:rPr>
              <a:t>Services</a:t>
            </a:r>
            <a:r>
              <a:rPr lang="en-US" sz="2800" b="1"/>
              <a:t> in FR-3</a:t>
            </a:r>
            <a:endParaRPr lang="en-US" sz="2800"/>
          </a:p>
        </p:txBody>
      </p:sp>
      <p:sp>
        <p:nvSpPr>
          <p:cNvPr id="4" name="TextBox 3">
            <a:extLst>
              <a:ext uri="{FF2B5EF4-FFF2-40B4-BE49-F238E27FC236}">
                <a16:creationId xmlns:a16="http://schemas.microsoft.com/office/drawing/2014/main" id="{F1516CAF-D3FB-A5C5-A9A0-E1D62741B256}"/>
              </a:ext>
            </a:extLst>
          </p:cNvPr>
          <p:cNvSpPr txBox="1"/>
          <p:nvPr/>
        </p:nvSpPr>
        <p:spPr>
          <a:xfrm>
            <a:off x="548517" y="1978780"/>
            <a:ext cx="5455556" cy="523220"/>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b="1"/>
              <a:t>Scientific </a:t>
            </a:r>
            <a:r>
              <a:rPr lang="en-US" sz="2800" b="1">
                <a:ea typeface="+mn-lt"/>
                <a:cs typeface="+mn-lt"/>
              </a:rPr>
              <a:t>Services</a:t>
            </a:r>
            <a:r>
              <a:rPr lang="en-US" sz="2800" b="1"/>
              <a:t> in FR-3</a:t>
            </a:r>
            <a:endParaRPr lang="en-US" sz="2800"/>
          </a:p>
        </p:txBody>
      </p:sp>
      <p:sp>
        <p:nvSpPr>
          <p:cNvPr id="2" name="TextBox 1">
            <a:extLst>
              <a:ext uri="{FF2B5EF4-FFF2-40B4-BE49-F238E27FC236}">
                <a16:creationId xmlns:a16="http://schemas.microsoft.com/office/drawing/2014/main" id="{7D80147A-17AE-37C2-D056-C23C067D1AEF}"/>
              </a:ext>
            </a:extLst>
          </p:cNvPr>
          <p:cNvSpPr txBox="1"/>
          <p:nvPr/>
        </p:nvSpPr>
        <p:spPr>
          <a:xfrm>
            <a:off x="515257" y="2535162"/>
            <a:ext cx="5500915" cy="2585323"/>
          </a:xfrm>
          <a:prstGeom prst="rect">
            <a:avLst/>
          </a:prstGeom>
          <a:solidFill>
            <a:srgbClr val="FFC000">
              <a:alpha val="31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en-US" sz="2400">
                <a:cs typeface="Arial"/>
              </a:rPr>
              <a:t>Earth Exploration Satellites (EESS)​</a:t>
            </a:r>
          </a:p>
          <a:p>
            <a:pPr marL="742950" lvl="1" indent="-285750">
              <a:buFont typeface="Arial,Sans-Serif"/>
              <a:buChar char="•"/>
            </a:pPr>
            <a:r>
              <a:rPr lang="en-US" sz="2400">
                <a:cs typeface="Arial"/>
              </a:rPr>
              <a:t>Inter Satellite (ISS)​</a:t>
            </a:r>
          </a:p>
          <a:p>
            <a:pPr marL="742950" lvl="1" indent="-285750">
              <a:buFont typeface="Arial,Sans-Serif"/>
              <a:buChar char="•"/>
            </a:pPr>
            <a:r>
              <a:rPr lang="en-US" sz="2400">
                <a:cs typeface="Arial"/>
              </a:rPr>
              <a:t>Meteorological Satellite Service (MetSat)​</a:t>
            </a:r>
          </a:p>
          <a:p>
            <a:pPr marL="742950" lvl="1" indent="-285750">
              <a:buFont typeface="Arial,Sans-Serif"/>
              <a:buChar char="•"/>
            </a:pPr>
            <a:r>
              <a:rPr lang="en-US" sz="2400">
                <a:cs typeface="Arial"/>
              </a:rPr>
              <a:t>Space Research (SRS)​</a:t>
            </a:r>
          </a:p>
          <a:p>
            <a:pPr marL="742950" lvl="1" indent="-285750">
              <a:buFont typeface="Arial,Sans-Serif"/>
              <a:buChar char="•"/>
            </a:pPr>
            <a:r>
              <a:rPr lang="en-US" sz="2400">
                <a:cs typeface="Arial"/>
              </a:rPr>
              <a:t>Radio Astronomy (RAS)​</a:t>
            </a:r>
          </a:p>
          <a:p>
            <a:endParaRPr lang="en-US"/>
          </a:p>
        </p:txBody>
      </p:sp>
      <p:sp>
        <p:nvSpPr>
          <p:cNvPr id="6" name="TextBox 5">
            <a:extLst>
              <a:ext uri="{FF2B5EF4-FFF2-40B4-BE49-F238E27FC236}">
                <a16:creationId xmlns:a16="http://schemas.microsoft.com/office/drawing/2014/main" id="{5980E2CA-95B8-6F47-96A3-666793DCAD4C}"/>
              </a:ext>
            </a:extLst>
          </p:cNvPr>
          <p:cNvSpPr txBox="1"/>
          <p:nvPr/>
        </p:nvSpPr>
        <p:spPr>
          <a:xfrm>
            <a:off x="6103257" y="2535163"/>
            <a:ext cx="5452535" cy="2954655"/>
          </a:xfrm>
          <a:prstGeom prst="rect">
            <a:avLst/>
          </a:prstGeom>
          <a:solidFill>
            <a:schemeClr val="tx2">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en-US" sz="2400">
                <a:cs typeface="Arial"/>
              </a:rPr>
              <a:t>Fixed​</a:t>
            </a:r>
          </a:p>
          <a:p>
            <a:pPr marL="742950" lvl="1" indent="-285750">
              <a:buFont typeface="Arial,Sans-Serif"/>
              <a:buChar char="•"/>
            </a:pPr>
            <a:r>
              <a:rPr lang="en-US" sz="2400">
                <a:cs typeface="Arial"/>
              </a:rPr>
              <a:t>Mobile ​</a:t>
            </a:r>
          </a:p>
          <a:p>
            <a:pPr marL="742950" lvl="1" indent="-285750">
              <a:buFont typeface="Arial,Sans-Serif"/>
              <a:buChar char="•"/>
            </a:pPr>
            <a:r>
              <a:rPr lang="en-US" sz="2400">
                <a:cs typeface="Arial"/>
              </a:rPr>
              <a:t>Fixed Satellite (FSS)​</a:t>
            </a:r>
          </a:p>
          <a:p>
            <a:pPr marL="742950" lvl="1" indent="-285750">
              <a:buFont typeface="Arial,Sans-Serif"/>
              <a:buChar char="•"/>
            </a:pPr>
            <a:r>
              <a:rPr lang="en-US" sz="2400">
                <a:cs typeface="Arial"/>
              </a:rPr>
              <a:t>Maritime Mobile Satellite (MMSS)​</a:t>
            </a:r>
          </a:p>
          <a:p>
            <a:pPr marL="742950" lvl="1" indent="-285750">
              <a:buFont typeface="Arial,Sans-Serif"/>
              <a:buChar char="•"/>
            </a:pPr>
            <a:r>
              <a:rPr lang="en-US" sz="2400">
                <a:cs typeface="Arial"/>
              </a:rPr>
              <a:t>Radiolocation (RLS)​</a:t>
            </a:r>
          </a:p>
          <a:p>
            <a:pPr marL="742950" lvl="1" indent="-285750">
              <a:buFont typeface="Arial,Sans-Serif"/>
              <a:buChar char="•"/>
            </a:pPr>
            <a:r>
              <a:rPr lang="en-US" sz="2400">
                <a:cs typeface="Arial"/>
              </a:rPr>
              <a:t>Aeronautical Radionavigation (AR)​</a:t>
            </a:r>
          </a:p>
          <a:p>
            <a:pPr marL="742950" lvl="1" indent="-285750">
              <a:buFont typeface="Arial,Sans-Serif"/>
              <a:buChar char="•"/>
            </a:pPr>
            <a:r>
              <a:rPr lang="en-US" sz="2400">
                <a:cs typeface="Arial"/>
              </a:rPr>
              <a:t>Mobile Satellite (MSS)​</a:t>
            </a:r>
          </a:p>
          <a:p>
            <a:endParaRPr lang="en-US"/>
          </a:p>
        </p:txBody>
      </p:sp>
    </p:spTree>
    <p:extLst>
      <p:ext uri="{BB962C8B-B14F-4D97-AF65-F5344CB8AC3E}">
        <p14:creationId xmlns:p14="http://schemas.microsoft.com/office/powerpoint/2010/main" val="410039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693057" y="6452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sz="4000">
                <a:latin typeface="Times New Roman"/>
                <a:cs typeface="Times New Roman"/>
              </a:rPr>
              <a:t>Scientific Services: Space Research (SRS)</a:t>
            </a:r>
            <a:endParaRPr lang="en-US"/>
          </a:p>
          <a:p>
            <a:endParaRPr lang="en-US" sz="4000">
              <a:latin typeface="Times New Roman"/>
              <a:cs typeface="Times New Roman"/>
            </a:endParaRPr>
          </a:p>
        </p:txBody>
      </p:sp>
      <p:sp>
        <p:nvSpPr>
          <p:cNvPr id="6" name="TextBox 1">
            <a:extLst>
              <a:ext uri="{FF2B5EF4-FFF2-40B4-BE49-F238E27FC236}">
                <a16:creationId xmlns:a16="http://schemas.microsoft.com/office/drawing/2014/main" id="{E45DE3A9-36F9-289F-8AD3-955023E12F9C}"/>
              </a:ext>
            </a:extLst>
          </p:cNvPr>
          <p:cNvSpPr txBox="1"/>
          <p:nvPr/>
        </p:nvSpPr>
        <p:spPr>
          <a:xfrm>
            <a:off x="787402" y="2789160"/>
            <a:ext cx="9673770" cy="707886"/>
          </a:xfrm>
          <a:prstGeom prst="rect">
            <a:avLst/>
          </a:prstGeom>
          <a:solidFill>
            <a:schemeClr val="accent4">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ea typeface="+mn-lt"/>
                <a:cs typeface="+mn-lt"/>
              </a:rPr>
              <a:t>NASA's Deep Space Network</a:t>
            </a:r>
            <a:endParaRPr lang="en-US" sz="2000" dirty="0"/>
          </a:p>
          <a:p>
            <a:r>
              <a:rPr lang="en-US" sz="2000" dirty="0">
                <a:ea typeface="+mn-lt"/>
                <a:cs typeface="+mn-lt"/>
              </a:rPr>
              <a:t>Communications with Mars rovers or telescopes like the James Webb or Hubble Space </a:t>
            </a:r>
            <a:endParaRPr lang="en-US" sz="2000" dirty="0"/>
          </a:p>
        </p:txBody>
      </p:sp>
      <p:pic>
        <p:nvPicPr>
          <p:cNvPr id="11" name="Picture 10" descr="Spacecraft - Wikipedia">
            <a:extLst>
              <a:ext uri="{FF2B5EF4-FFF2-40B4-BE49-F238E27FC236}">
                <a16:creationId xmlns:a16="http://schemas.microsoft.com/office/drawing/2014/main" id="{A59EF7FD-C6ED-022B-9D2F-6C31800EE8B9}"/>
              </a:ext>
            </a:extLst>
          </p:cNvPr>
          <p:cNvPicPr>
            <a:picLocks noChangeAspect="1"/>
          </p:cNvPicPr>
          <p:nvPr/>
        </p:nvPicPr>
        <p:blipFill>
          <a:blip r:embed="rId5"/>
          <a:stretch>
            <a:fillRect/>
          </a:stretch>
        </p:blipFill>
        <p:spPr>
          <a:xfrm>
            <a:off x="1906209" y="3851108"/>
            <a:ext cx="4061580" cy="2711783"/>
          </a:xfrm>
          <a:prstGeom prst="rect">
            <a:avLst/>
          </a:prstGeom>
        </p:spPr>
      </p:pic>
      <p:sp>
        <p:nvSpPr>
          <p:cNvPr id="3" name="TextBox 2">
            <a:extLst>
              <a:ext uri="{FF2B5EF4-FFF2-40B4-BE49-F238E27FC236}">
                <a16:creationId xmlns:a16="http://schemas.microsoft.com/office/drawing/2014/main" id="{82292827-B818-15B6-A5EC-3BCF7A5B7F6E}"/>
              </a:ext>
            </a:extLst>
          </p:cNvPr>
          <p:cNvSpPr txBox="1"/>
          <p:nvPr/>
        </p:nvSpPr>
        <p:spPr>
          <a:xfrm>
            <a:off x="974876" y="4313162"/>
            <a:ext cx="102567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https://en.wikipedia.org/wiki/Spacecraft</a:t>
            </a:r>
            <a:endParaRPr lang="en-US" sz="1100"/>
          </a:p>
          <a:p>
            <a:endParaRPr lang="en-US" sz="1100"/>
          </a:p>
        </p:txBody>
      </p:sp>
      <p:sp>
        <p:nvSpPr>
          <p:cNvPr id="4" name="TextBox 3">
            <a:extLst>
              <a:ext uri="{FF2B5EF4-FFF2-40B4-BE49-F238E27FC236}">
                <a16:creationId xmlns:a16="http://schemas.microsoft.com/office/drawing/2014/main" id="{0E100CBE-B390-4FB2-A5A2-7A3350FC8D00}"/>
              </a:ext>
            </a:extLst>
          </p:cNvPr>
          <p:cNvSpPr txBox="1"/>
          <p:nvPr/>
        </p:nvSpPr>
        <p:spPr>
          <a:xfrm>
            <a:off x="-4838" y="6574971"/>
            <a:ext cx="54041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7"/>
              </a:rPr>
              <a:t>https://en.wikipedia.org/wiki/Space_research_service</a:t>
            </a:r>
            <a:endParaRPr lang="en-US" sz="1100"/>
          </a:p>
        </p:txBody>
      </p:sp>
      <p:sp>
        <p:nvSpPr>
          <p:cNvPr id="14" name="TextBox 13">
            <a:extLst>
              <a:ext uri="{FF2B5EF4-FFF2-40B4-BE49-F238E27FC236}">
                <a16:creationId xmlns:a16="http://schemas.microsoft.com/office/drawing/2014/main" id="{18D25006-2600-DEF7-7A76-1AD0C3029B9F}"/>
              </a:ext>
            </a:extLst>
          </p:cNvPr>
          <p:cNvSpPr txBox="1"/>
          <p:nvPr/>
        </p:nvSpPr>
        <p:spPr>
          <a:xfrm>
            <a:off x="793449" y="1882020"/>
            <a:ext cx="10617197" cy="83099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a:t>
            </a:r>
            <a:r>
              <a:rPr lang="en-US" sz="2400"/>
              <a:t>A radiocommunication service in which spacecraft or other objects in space are used for scientific or technological research purposes.</a:t>
            </a:r>
          </a:p>
        </p:txBody>
      </p:sp>
      <p:pic>
        <p:nvPicPr>
          <p:cNvPr id="15" name="Picture 14" descr="undefined">
            <a:extLst>
              <a:ext uri="{FF2B5EF4-FFF2-40B4-BE49-F238E27FC236}">
                <a16:creationId xmlns:a16="http://schemas.microsoft.com/office/drawing/2014/main" id="{A6E5B288-600D-9FA7-0992-3A63FC8A0B31}"/>
              </a:ext>
            </a:extLst>
          </p:cNvPr>
          <p:cNvPicPr>
            <a:picLocks noChangeAspect="1"/>
          </p:cNvPicPr>
          <p:nvPr/>
        </p:nvPicPr>
        <p:blipFill>
          <a:blip r:embed="rId8"/>
          <a:stretch>
            <a:fillRect/>
          </a:stretch>
        </p:blipFill>
        <p:spPr>
          <a:xfrm>
            <a:off x="6550554" y="3848704"/>
            <a:ext cx="4062036" cy="2716592"/>
          </a:xfrm>
          <a:prstGeom prst="rect">
            <a:avLst/>
          </a:prstGeom>
        </p:spPr>
      </p:pic>
      <p:sp>
        <p:nvSpPr>
          <p:cNvPr id="16" name="TextBox 15">
            <a:extLst>
              <a:ext uri="{FF2B5EF4-FFF2-40B4-BE49-F238E27FC236}">
                <a16:creationId xmlns:a16="http://schemas.microsoft.com/office/drawing/2014/main" id="{317D1DA3-FC01-B120-D9ED-D84C7B247F16}"/>
              </a:ext>
            </a:extLst>
          </p:cNvPr>
          <p:cNvSpPr txBox="1"/>
          <p:nvPr/>
        </p:nvSpPr>
        <p:spPr>
          <a:xfrm>
            <a:off x="10626876" y="5825067"/>
            <a:ext cx="156996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7"/>
              </a:rPr>
              <a:t>https://en.wikipedia.org/wiki/Space_research_service</a:t>
            </a:r>
            <a:endParaRPr lang="en-US" sz="1100"/>
          </a:p>
        </p:txBody>
      </p:sp>
    </p:spTree>
    <p:extLst>
      <p:ext uri="{BB962C8B-B14F-4D97-AF65-F5344CB8AC3E}">
        <p14:creationId xmlns:p14="http://schemas.microsoft.com/office/powerpoint/2010/main" val="40956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Times New Roman"/>
                <a:cs typeface="Times New Roman"/>
              </a:rPr>
              <a:t>Scientific Services : Earth Exploration Satellites (EESS)</a:t>
            </a:r>
          </a:p>
        </p:txBody>
      </p:sp>
      <p:sp>
        <p:nvSpPr>
          <p:cNvPr id="6" name="TextBox 5">
            <a:extLst>
              <a:ext uri="{FF2B5EF4-FFF2-40B4-BE49-F238E27FC236}">
                <a16:creationId xmlns:a16="http://schemas.microsoft.com/office/drawing/2014/main" id="{A2BD4BBA-586B-BE12-242E-D1F502987C56}"/>
              </a:ext>
            </a:extLst>
          </p:cNvPr>
          <p:cNvSpPr txBox="1"/>
          <p:nvPr/>
        </p:nvSpPr>
        <p:spPr>
          <a:xfrm>
            <a:off x="745068" y="1918305"/>
            <a:ext cx="9722151" cy="830997"/>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Arial"/>
              </a:rPr>
              <a:t>Using satellites to collect environmental data about the Earth's surface, atmosphere, and oceans. </a:t>
            </a:r>
          </a:p>
        </p:txBody>
      </p:sp>
      <p:pic>
        <p:nvPicPr>
          <p:cNvPr id="10" name="Picture 9" descr="GOES Satellite Network - NASA Science">
            <a:extLst>
              <a:ext uri="{FF2B5EF4-FFF2-40B4-BE49-F238E27FC236}">
                <a16:creationId xmlns:a16="http://schemas.microsoft.com/office/drawing/2014/main" id="{0C7AF9B0-655E-CD82-0189-EB7B760F5B25}"/>
              </a:ext>
            </a:extLst>
          </p:cNvPr>
          <p:cNvPicPr>
            <a:picLocks noChangeAspect="1"/>
          </p:cNvPicPr>
          <p:nvPr/>
        </p:nvPicPr>
        <p:blipFill>
          <a:blip r:embed="rId5"/>
          <a:stretch>
            <a:fillRect/>
          </a:stretch>
        </p:blipFill>
        <p:spPr>
          <a:xfrm>
            <a:off x="-815219" y="4619384"/>
            <a:ext cx="4908246" cy="2239611"/>
          </a:xfrm>
          <a:prstGeom prst="rect">
            <a:avLst/>
          </a:prstGeom>
        </p:spPr>
      </p:pic>
      <p:pic>
        <p:nvPicPr>
          <p:cNvPr id="11" name="Picture 10" descr="Sentinel-2A SatelliteSensor | Satellite Imaging Corp">
            <a:extLst>
              <a:ext uri="{FF2B5EF4-FFF2-40B4-BE49-F238E27FC236}">
                <a16:creationId xmlns:a16="http://schemas.microsoft.com/office/drawing/2014/main" id="{6BA141C9-8766-EE1E-3E1E-74A44E87394E}"/>
              </a:ext>
            </a:extLst>
          </p:cNvPr>
          <p:cNvPicPr>
            <a:picLocks noChangeAspect="1"/>
          </p:cNvPicPr>
          <p:nvPr/>
        </p:nvPicPr>
        <p:blipFill>
          <a:blip r:embed="rId6"/>
          <a:srcRect l="-75" r="313" b="16127"/>
          <a:stretch/>
        </p:blipFill>
        <p:spPr>
          <a:xfrm>
            <a:off x="4503777" y="4669154"/>
            <a:ext cx="3846783" cy="2145722"/>
          </a:xfrm>
          <a:prstGeom prst="rect">
            <a:avLst/>
          </a:prstGeom>
        </p:spPr>
      </p:pic>
      <p:pic>
        <p:nvPicPr>
          <p:cNvPr id="13" name="Picture 12" descr="Landsat 8 | Landsat Science">
            <a:extLst>
              <a:ext uri="{FF2B5EF4-FFF2-40B4-BE49-F238E27FC236}">
                <a16:creationId xmlns:a16="http://schemas.microsoft.com/office/drawing/2014/main" id="{C03A2074-9E45-E54A-A216-DB2518856B30}"/>
              </a:ext>
            </a:extLst>
          </p:cNvPr>
          <p:cNvPicPr>
            <a:picLocks noChangeAspect="1"/>
          </p:cNvPicPr>
          <p:nvPr/>
        </p:nvPicPr>
        <p:blipFill>
          <a:blip r:embed="rId7"/>
          <a:stretch>
            <a:fillRect/>
          </a:stretch>
        </p:blipFill>
        <p:spPr>
          <a:xfrm>
            <a:off x="8352973" y="4616905"/>
            <a:ext cx="3855958" cy="2147809"/>
          </a:xfrm>
          <a:prstGeom prst="rect">
            <a:avLst/>
          </a:prstGeom>
        </p:spPr>
      </p:pic>
      <p:sp>
        <p:nvSpPr>
          <p:cNvPr id="2" name="TextBox 1">
            <a:extLst>
              <a:ext uri="{FF2B5EF4-FFF2-40B4-BE49-F238E27FC236}">
                <a16:creationId xmlns:a16="http://schemas.microsoft.com/office/drawing/2014/main" id="{8569E36B-89D0-9161-FAC9-3320DDF27F68}"/>
              </a:ext>
            </a:extLst>
          </p:cNvPr>
          <p:cNvSpPr txBox="1"/>
          <p:nvPr/>
        </p:nvSpPr>
        <p:spPr>
          <a:xfrm>
            <a:off x="745067" y="2825448"/>
            <a:ext cx="10193865" cy="1200329"/>
          </a:xfrm>
          <a:prstGeom prst="rect">
            <a:avLst/>
          </a:prstGeom>
          <a:solidFill>
            <a:srgbClr val="FFC000">
              <a:alpha val="33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en-US" sz="2400">
                <a:cs typeface="Arial"/>
              </a:rPr>
              <a:t>Remote sensing </a:t>
            </a:r>
          </a:p>
          <a:p>
            <a:pPr marL="742950" lvl="1" indent="-285750">
              <a:buFont typeface="Arial,Sans-Serif"/>
              <a:buChar char="•"/>
            </a:pPr>
            <a:r>
              <a:rPr lang="en-US" sz="2400">
                <a:cs typeface="Arial"/>
              </a:rPr>
              <a:t>Weather satellites</a:t>
            </a:r>
            <a:endParaRPr lang="en-US">
              <a:cs typeface="Arial"/>
            </a:endParaRPr>
          </a:p>
          <a:p>
            <a:pPr marL="742950" lvl="1" indent="-285750">
              <a:buFont typeface="Arial,Sans-Serif"/>
              <a:buChar char="•"/>
            </a:pPr>
            <a:r>
              <a:rPr lang="en-US" sz="2400">
                <a:cs typeface="Arial"/>
              </a:rPr>
              <a:t>weather forecasting, climate monitoring, natural disaster prediction, </a:t>
            </a:r>
            <a:endParaRPr lang="en-US">
              <a:cs typeface="Arial"/>
            </a:endParaRP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D1069E55-6D07-7C57-8AAB-BB49B86D2687}"/>
                  </a:ext>
                </a:extLst>
              </p14:cNvPr>
              <p14:cNvContentPartPr/>
              <p14:nvPr/>
            </p14:nvContentPartPr>
            <p14:xfrm>
              <a:off x="3846699" y="3457646"/>
              <a:ext cx="9720" cy="28080"/>
            </p14:xfrm>
          </p:contentPart>
        </mc:Choice>
        <mc:Fallback xmlns="">
          <p:pic>
            <p:nvPicPr>
              <p:cNvPr id="3" name="Ink 2">
                <a:extLst>
                  <a:ext uri="{FF2B5EF4-FFF2-40B4-BE49-F238E27FC236}">
                    <a16:creationId xmlns:a16="http://schemas.microsoft.com/office/drawing/2014/main" id="{D1069E55-6D07-7C57-8AAB-BB49B86D2687}"/>
                  </a:ext>
                </a:extLst>
              </p:cNvPr>
              <p:cNvPicPr/>
              <p:nvPr/>
            </p:nvPicPr>
            <p:blipFill>
              <a:blip r:embed="rId9"/>
              <a:stretch>
                <a:fillRect/>
              </a:stretch>
            </p:blipFill>
            <p:spPr>
              <a:xfrm>
                <a:off x="3831219" y="3441965"/>
                <a:ext cx="40320" cy="59077"/>
              </a:xfrm>
              <a:prstGeom prst="rect">
                <a:avLst/>
              </a:prstGeom>
            </p:spPr>
          </p:pic>
        </mc:Fallback>
      </mc:AlternateContent>
    </p:spTree>
    <p:extLst>
      <p:ext uri="{BB962C8B-B14F-4D97-AF65-F5344CB8AC3E}">
        <p14:creationId xmlns:p14="http://schemas.microsoft.com/office/powerpoint/2010/main" val="711698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a:cs typeface="Times New Roman"/>
              </a:rPr>
              <a:t>Scientific Services: Meteorological Satellite Service (</a:t>
            </a:r>
            <a:r>
              <a:rPr lang="en-US" sz="3200" err="1">
                <a:latin typeface="Times New Roman"/>
                <a:cs typeface="Times New Roman"/>
              </a:rPr>
              <a:t>MetSat</a:t>
            </a:r>
            <a:r>
              <a:rPr lang="en-US" sz="3200">
                <a:latin typeface="Times New Roman"/>
                <a:cs typeface="Times New Roman"/>
              </a:rPr>
              <a:t>)</a:t>
            </a:r>
          </a:p>
        </p:txBody>
      </p:sp>
      <p:sp>
        <p:nvSpPr>
          <p:cNvPr id="2" name="TextBox 1">
            <a:extLst>
              <a:ext uri="{FF2B5EF4-FFF2-40B4-BE49-F238E27FC236}">
                <a16:creationId xmlns:a16="http://schemas.microsoft.com/office/drawing/2014/main" id="{F6252AE0-B438-4272-C72B-EA14AD260922}"/>
              </a:ext>
            </a:extLst>
          </p:cNvPr>
          <p:cNvSpPr txBox="1"/>
          <p:nvPr/>
        </p:nvSpPr>
        <p:spPr>
          <a:xfrm>
            <a:off x="612020" y="1906210"/>
            <a:ext cx="11088914" cy="1015663"/>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000">
                <a:ea typeface="+mn-lt"/>
                <a:cs typeface="+mn-lt"/>
              </a:rPr>
              <a:t>An Earth exploration-satellite service for meteorological purposes. Satellites use sensors to collect data on weather conditions, including temperature, humidity, cloud cover, and wind patterns. </a:t>
            </a:r>
            <a:r>
              <a:rPr lang="en-US" sz="2000">
                <a:ea typeface="+mn-lt"/>
                <a:cs typeface="+mn-lt"/>
              </a:rPr>
              <a:t>These satellites send the collected information back to Earth.</a:t>
            </a:r>
            <a:endParaRPr lang="en-US" sz="2000" b="1">
              <a:ea typeface="+mn-lt"/>
              <a:cs typeface="+mn-lt"/>
            </a:endParaRPr>
          </a:p>
        </p:txBody>
      </p:sp>
      <p:pic>
        <p:nvPicPr>
          <p:cNvPr id="6" name="Picture 5" descr="Meteorology">
            <a:extLst>
              <a:ext uri="{FF2B5EF4-FFF2-40B4-BE49-F238E27FC236}">
                <a16:creationId xmlns:a16="http://schemas.microsoft.com/office/drawing/2014/main" id="{28B23EEC-20DD-42DE-4BFD-1318A5A0C12D}"/>
              </a:ext>
            </a:extLst>
          </p:cNvPr>
          <p:cNvPicPr>
            <a:picLocks noChangeAspect="1"/>
          </p:cNvPicPr>
          <p:nvPr/>
        </p:nvPicPr>
        <p:blipFill>
          <a:blip r:embed="rId5"/>
          <a:srcRect l="10193" t="12190" r="909" b="13205"/>
          <a:stretch/>
        </p:blipFill>
        <p:spPr>
          <a:xfrm>
            <a:off x="1773161" y="4614333"/>
            <a:ext cx="2550922" cy="2243583"/>
          </a:xfrm>
          <a:prstGeom prst="rect">
            <a:avLst/>
          </a:prstGeom>
          <a:ln>
            <a:noFill/>
          </a:ln>
        </p:spPr>
      </p:pic>
      <p:sp>
        <p:nvSpPr>
          <p:cNvPr id="3" name="TextBox 2">
            <a:extLst>
              <a:ext uri="{FF2B5EF4-FFF2-40B4-BE49-F238E27FC236}">
                <a16:creationId xmlns:a16="http://schemas.microsoft.com/office/drawing/2014/main" id="{E85398BA-6B44-5312-1FA5-2EBF0CE188B7}"/>
              </a:ext>
            </a:extLst>
          </p:cNvPr>
          <p:cNvSpPr txBox="1"/>
          <p:nvPr/>
        </p:nvSpPr>
        <p:spPr>
          <a:xfrm>
            <a:off x="745067" y="3164114"/>
            <a:ext cx="4218819" cy="1323439"/>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Weather forecasting using satellites:​</a:t>
            </a:r>
          </a:p>
          <a:p>
            <a:r>
              <a:rPr lang="en-US" sz="2000"/>
              <a:t>GOES (USA)​</a:t>
            </a:r>
          </a:p>
          <a:p>
            <a:r>
              <a:rPr lang="en-US" sz="2000"/>
              <a:t>Himawari (Japan)​</a:t>
            </a:r>
          </a:p>
          <a:p>
            <a:r>
              <a:rPr lang="en-US" sz="2000"/>
              <a:t>Sentinel (Europe)</a:t>
            </a:r>
          </a:p>
        </p:txBody>
      </p:sp>
      <p:pic>
        <p:nvPicPr>
          <p:cNvPr id="4" name="Picture 3">
            <a:extLst>
              <a:ext uri="{FF2B5EF4-FFF2-40B4-BE49-F238E27FC236}">
                <a16:creationId xmlns:a16="http://schemas.microsoft.com/office/drawing/2014/main" id="{807EC11A-38F6-8C64-4A76-60E4F25A5761}"/>
              </a:ext>
            </a:extLst>
          </p:cNvPr>
          <p:cNvPicPr>
            <a:picLocks noChangeAspect="1"/>
          </p:cNvPicPr>
          <p:nvPr/>
        </p:nvPicPr>
        <p:blipFill>
          <a:blip r:embed="rId6"/>
          <a:stretch>
            <a:fillRect/>
          </a:stretch>
        </p:blipFill>
        <p:spPr>
          <a:xfrm>
            <a:off x="5915327" y="3162602"/>
            <a:ext cx="4739822" cy="3689653"/>
          </a:xfrm>
          <a:prstGeom prst="rect">
            <a:avLst/>
          </a:prstGeom>
        </p:spPr>
      </p:pic>
    </p:spTree>
    <p:extLst>
      <p:ext uri="{BB962C8B-B14F-4D97-AF65-F5344CB8AC3E}">
        <p14:creationId xmlns:p14="http://schemas.microsoft.com/office/powerpoint/2010/main" val="986875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Scientific Services: Inter Satellite (ISS)</a:t>
            </a:r>
          </a:p>
        </p:txBody>
      </p:sp>
      <p:sp>
        <p:nvSpPr>
          <p:cNvPr id="4" name="TextBox 3">
            <a:extLst>
              <a:ext uri="{FF2B5EF4-FFF2-40B4-BE49-F238E27FC236}">
                <a16:creationId xmlns:a16="http://schemas.microsoft.com/office/drawing/2014/main" id="{F1516CAF-D3FB-A5C5-A9A0-E1D62741B256}"/>
              </a:ext>
            </a:extLst>
          </p:cNvPr>
          <p:cNvSpPr txBox="1"/>
          <p:nvPr/>
        </p:nvSpPr>
        <p:spPr>
          <a:xfrm>
            <a:off x="887183" y="1809447"/>
            <a:ext cx="10958889" cy="95410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A radiocommunication service in which spacecraft or other objects in space are used for scientific or technological research purposes.</a:t>
            </a:r>
          </a:p>
        </p:txBody>
      </p:sp>
      <p:sp>
        <p:nvSpPr>
          <p:cNvPr id="6" name="TextBox 5">
            <a:extLst>
              <a:ext uri="{FF2B5EF4-FFF2-40B4-BE49-F238E27FC236}">
                <a16:creationId xmlns:a16="http://schemas.microsoft.com/office/drawing/2014/main" id="{C6E2C1A6-B4D9-85A0-4552-C6048FFBDA9C}"/>
              </a:ext>
            </a:extLst>
          </p:cNvPr>
          <p:cNvSpPr txBox="1"/>
          <p:nvPr/>
        </p:nvSpPr>
        <p:spPr>
          <a:xfrm>
            <a:off x="890210" y="3224590"/>
            <a:ext cx="3831771" cy="1569660"/>
          </a:xfrm>
          <a:prstGeom prst="rect">
            <a:avLst/>
          </a:prstGeom>
          <a:solidFill>
            <a:srgbClr val="7030A0">
              <a:alpha val="26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en-US" sz="2400">
                <a:cs typeface="Arial"/>
              </a:rPr>
              <a:t>Communication within satellite constellations, such as Starlink.​</a:t>
            </a:r>
          </a:p>
        </p:txBody>
      </p:sp>
      <p:pic>
        <p:nvPicPr>
          <p:cNvPr id="3" name="Picture 2">
            <a:extLst>
              <a:ext uri="{FF2B5EF4-FFF2-40B4-BE49-F238E27FC236}">
                <a16:creationId xmlns:a16="http://schemas.microsoft.com/office/drawing/2014/main" id="{51A0FBB3-0EC2-E79A-9198-551B3D886B8E}"/>
              </a:ext>
            </a:extLst>
          </p:cNvPr>
          <p:cNvPicPr>
            <a:picLocks noChangeAspect="1"/>
          </p:cNvPicPr>
          <p:nvPr/>
        </p:nvPicPr>
        <p:blipFill>
          <a:blip r:embed="rId5"/>
          <a:stretch>
            <a:fillRect/>
          </a:stretch>
        </p:blipFill>
        <p:spPr>
          <a:xfrm>
            <a:off x="5212596" y="2933095"/>
            <a:ext cx="6629096" cy="3713238"/>
          </a:xfrm>
          <a:prstGeom prst="rect">
            <a:avLst/>
          </a:prstGeom>
        </p:spPr>
      </p:pic>
      <p:sp>
        <p:nvSpPr>
          <p:cNvPr id="10" name="TextBox 9">
            <a:extLst>
              <a:ext uri="{FF2B5EF4-FFF2-40B4-BE49-F238E27FC236}">
                <a16:creationId xmlns:a16="http://schemas.microsoft.com/office/drawing/2014/main" id="{C7BD3FE7-3F7B-768D-EFD8-2CD4987A090F}"/>
              </a:ext>
            </a:extLst>
          </p:cNvPr>
          <p:cNvSpPr txBox="1"/>
          <p:nvPr/>
        </p:nvSpPr>
        <p:spPr>
          <a:xfrm>
            <a:off x="3768876" y="5014686"/>
            <a:ext cx="14490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https://www.esa.int/ESA_Multimedia/Images/2016/02/Inter-satellite_laser_links</a:t>
            </a:r>
            <a:endParaRPr lang="en-US" sz="1100"/>
          </a:p>
        </p:txBody>
      </p:sp>
      <p:sp>
        <p:nvSpPr>
          <p:cNvPr id="11" name="TextBox 10">
            <a:extLst>
              <a:ext uri="{FF2B5EF4-FFF2-40B4-BE49-F238E27FC236}">
                <a16:creationId xmlns:a16="http://schemas.microsoft.com/office/drawing/2014/main" id="{9AD62975-4AB4-DBF2-6B14-8431C7E6BEDE}"/>
              </a:ext>
            </a:extLst>
          </p:cNvPr>
          <p:cNvSpPr txBox="1"/>
          <p:nvPr/>
        </p:nvSpPr>
        <p:spPr>
          <a:xfrm>
            <a:off x="-4838" y="6599162"/>
            <a:ext cx="40857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7"/>
              </a:rPr>
              <a:t>https://en.wikipedia.org/wiki/Inter-satellite_service</a:t>
            </a:r>
            <a:endParaRPr lang="en-US" sz="1100"/>
          </a:p>
        </p:txBody>
      </p:sp>
    </p:spTree>
    <p:extLst>
      <p:ext uri="{BB962C8B-B14F-4D97-AF65-F5344CB8AC3E}">
        <p14:creationId xmlns:p14="http://schemas.microsoft.com/office/powerpoint/2010/main" val="100948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400" y="4767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Key Players in 6G Development</a:t>
            </a:r>
          </a:p>
        </p:txBody>
      </p:sp>
      <p:graphicFrame>
        <p:nvGraphicFramePr>
          <p:cNvPr id="3" name="Diagram 2">
            <a:extLst>
              <a:ext uri="{FF2B5EF4-FFF2-40B4-BE49-F238E27FC236}">
                <a16:creationId xmlns:a16="http://schemas.microsoft.com/office/drawing/2014/main" id="{606D3773-3F80-5F66-498C-49933C194D87}"/>
              </a:ext>
            </a:extLst>
          </p:cNvPr>
          <p:cNvGraphicFramePr/>
          <p:nvPr/>
        </p:nvGraphicFramePr>
        <p:xfrm>
          <a:off x="409614" y="1718806"/>
          <a:ext cx="6243850" cy="53552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4" name="Content Placeholder 263">
            <a:extLst>
              <a:ext uri="{FF2B5EF4-FFF2-40B4-BE49-F238E27FC236}">
                <a16:creationId xmlns:a16="http://schemas.microsoft.com/office/drawing/2014/main" id="{A4BD3B5A-924A-47B4-D57A-DAF33F4FBE31}"/>
              </a:ext>
            </a:extLst>
          </p:cNvPr>
          <p:cNvPicPr>
            <a:picLocks noGrp="1" noChangeAspect="1"/>
          </p:cNvPicPr>
          <p:nvPr>
            <p:ph idx="1"/>
          </p:nvPr>
        </p:nvPicPr>
        <p:blipFill>
          <a:blip r:embed="rId10"/>
          <a:stretch>
            <a:fillRect/>
          </a:stretch>
        </p:blipFill>
        <p:spPr>
          <a:xfrm>
            <a:off x="7101440" y="1716769"/>
            <a:ext cx="4593120" cy="4750480"/>
          </a:xfrm>
        </p:spPr>
      </p:pic>
      <p:pic>
        <p:nvPicPr>
          <p:cNvPr id="21" name="Picture 20" descr="3GPP - Wikipedia">
            <a:extLst>
              <a:ext uri="{FF2B5EF4-FFF2-40B4-BE49-F238E27FC236}">
                <a16:creationId xmlns:a16="http://schemas.microsoft.com/office/drawing/2014/main" id="{F917549E-B986-FAAD-7302-B5C9A9F8DE66}"/>
              </a:ext>
            </a:extLst>
          </p:cNvPr>
          <p:cNvPicPr>
            <a:picLocks noChangeAspect="1"/>
          </p:cNvPicPr>
          <p:nvPr/>
        </p:nvPicPr>
        <p:blipFill>
          <a:blip r:embed="rId11"/>
          <a:stretch>
            <a:fillRect/>
          </a:stretch>
        </p:blipFill>
        <p:spPr>
          <a:xfrm>
            <a:off x="5711702" y="3994638"/>
            <a:ext cx="1389918" cy="1002324"/>
          </a:xfrm>
          <a:prstGeom prst="rect">
            <a:avLst/>
          </a:prstGeom>
        </p:spPr>
      </p:pic>
      <p:sp>
        <p:nvSpPr>
          <p:cNvPr id="2" name="TextBox 1">
            <a:extLst>
              <a:ext uri="{FF2B5EF4-FFF2-40B4-BE49-F238E27FC236}">
                <a16:creationId xmlns:a16="http://schemas.microsoft.com/office/drawing/2014/main" id="{91F922E5-84D1-21B0-0407-2DD0CAFA1C49}"/>
              </a:ext>
            </a:extLst>
          </p:cNvPr>
          <p:cNvSpPr txBox="1"/>
          <p:nvPr/>
        </p:nvSpPr>
        <p:spPr>
          <a:xfrm>
            <a:off x="8777705" y="6514450"/>
            <a:ext cx="1600200" cy="253916"/>
          </a:xfrm>
          <a:prstGeom prst="rect">
            <a:avLst/>
          </a:prstGeom>
          <a:noFill/>
        </p:spPr>
        <p:txBody>
          <a:bodyPr wrap="square" rtlCol="0">
            <a:spAutoFit/>
          </a:bodyPr>
          <a:lstStyle/>
          <a:p>
            <a:r>
              <a:rPr lang="en-US" sz="1050" dirty="0"/>
              <a:t>Generated by ChatGPT</a:t>
            </a:r>
          </a:p>
        </p:txBody>
      </p:sp>
    </p:spTree>
    <p:extLst>
      <p:ext uri="{BB962C8B-B14F-4D97-AF65-F5344CB8AC3E}">
        <p14:creationId xmlns:p14="http://schemas.microsoft.com/office/powerpoint/2010/main" val="2106446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Scientific Services : Radio Astronomy (RAS)</a:t>
            </a:r>
          </a:p>
        </p:txBody>
      </p:sp>
      <p:sp>
        <p:nvSpPr>
          <p:cNvPr id="4" name="TextBox 3">
            <a:extLst>
              <a:ext uri="{FF2B5EF4-FFF2-40B4-BE49-F238E27FC236}">
                <a16:creationId xmlns:a16="http://schemas.microsoft.com/office/drawing/2014/main" id="{F1516CAF-D3FB-A5C5-A9A0-E1D62741B256}"/>
              </a:ext>
            </a:extLst>
          </p:cNvPr>
          <p:cNvSpPr txBox="1"/>
          <p:nvPr/>
        </p:nvSpPr>
        <p:spPr>
          <a:xfrm>
            <a:off x="633182" y="1809448"/>
            <a:ext cx="10922604" cy="1200329"/>
          </a:xfrm>
          <a:prstGeom prst="rect">
            <a:avLst/>
          </a:prstGeom>
          <a:solidFill>
            <a:srgbClr val="7030A0">
              <a:alpha val="19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Radio Astronomy uses </a:t>
            </a:r>
            <a:r>
              <a:rPr lang="en-US" sz="2400" b="1">
                <a:ea typeface="+mn-lt"/>
                <a:cs typeface="+mn-lt"/>
              </a:rPr>
              <a:t>radio waves</a:t>
            </a:r>
            <a:r>
              <a:rPr lang="en-US" sz="2400">
                <a:ea typeface="+mn-lt"/>
                <a:cs typeface="+mn-lt"/>
              </a:rPr>
              <a:t> to study objects in space. It helps scientists learn about things in the universe that we can’t see with regular telescopes.</a:t>
            </a:r>
            <a:endParaRPr lang="en-US">
              <a:ea typeface="+mn-lt"/>
              <a:cs typeface="+mn-lt"/>
            </a:endParaRPr>
          </a:p>
          <a:p>
            <a:r>
              <a:rPr lang="en-US" sz="2400">
                <a:ea typeface="+mn-lt"/>
                <a:cs typeface="+mn-lt"/>
              </a:rPr>
              <a:t>RAS uses radio telescopes to captures faint radio signals.</a:t>
            </a:r>
            <a:endParaRPr lang="en-US"/>
          </a:p>
        </p:txBody>
      </p:sp>
      <p:pic>
        <p:nvPicPr>
          <p:cNvPr id="10" name="Picture 9" descr="The Technology of Radio Astronomy – National Radio Astronomy Observatory">
            <a:extLst>
              <a:ext uri="{FF2B5EF4-FFF2-40B4-BE49-F238E27FC236}">
                <a16:creationId xmlns:a16="http://schemas.microsoft.com/office/drawing/2014/main" id="{14FBAD18-6FF3-9BF8-254B-FB50B95B5C63}"/>
              </a:ext>
            </a:extLst>
          </p:cNvPr>
          <p:cNvPicPr>
            <a:picLocks noChangeAspect="1"/>
          </p:cNvPicPr>
          <p:nvPr/>
        </p:nvPicPr>
        <p:blipFill>
          <a:blip r:embed="rId5"/>
          <a:srcRect t="133" r="290" b="16974"/>
          <a:stretch/>
        </p:blipFill>
        <p:spPr>
          <a:xfrm>
            <a:off x="6454019" y="3441095"/>
            <a:ext cx="5646064" cy="3292784"/>
          </a:xfrm>
          <a:prstGeom prst="rect">
            <a:avLst/>
          </a:prstGeom>
        </p:spPr>
      </p:pic>
      <p:sp>
        <p:nvSpPr>
          <p:cNvPr id="2" name="TextBox 1">
            <a:extLst>
              <a:ext uri="{FF2B5EF4-FFF2-40B4-BE49-F238E27FC236}">
                <a16:creationId xmlns:a16="http://schemas.microsoft.com/office/drawing/2014/main" id="{0591BE62-A199-50C0-2668-DE380821BB6A}"/>
              </a:ext>
            </a:extLst>
          </p:cNvPr>
          <p:cNvSpPr txBox="1"/>
          <p:nvPr/>
        </p:nvSpPr>
        <p:spPr>
          <a:xfrm>
            <a:off x="636210" y="3672115"/>
            <a:ext cx="5271105" cy="1200329"/>
          </a:xfrm>
          <a:prstGeom prst="rect">
            <a:avLst/>
          </a:prstGeom>
          <a:solidFill>
            <a:schemeClr val="tx2">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Stars, planets, and galaxies</a:t>
            </a:r>
            <a:r>
              <a:rPr lang="en-US" sz="2400"/>
              <a:t> far away and other mysterious objects.​</a:t>
            </a:r>
            <a:endParaRPr lang="en-US"/>
          </a:p>
          <a:p>
            <a:r>
              <a:rPr lang="en-US" sz="2400"/>
              <a:t>The leftover energy from the </a:t>
            </a:r>
            <a:r>
              <a:rPr lang="en-US" sz="2400" b="1"/>
              <a:t>Big Bang</a:t>
            </a:r>
            <a:r>
              <a:rPr lang="en-US" sz="2400"/>
              <a:t>.​</a:t>
            </a:r>
          </a:p>
        </p:txBody>
      </p:sp>
      <p:sp>
        <p:nvSpPr>
          <p:cNvPr id="6" name="TextBox 5">
            <a:extLst>
              <a:ext uri="{FF2B5EF4-FFF2-40B4-BE49-F238E27FC236}">
                <a16:creationId xmlns:a16="http://schemas.microsoft.com/office/drawing/2014/main" id="{0D73C523-0442-A301-6DF5-CF1B60E8B678}"/>
              </a:ext>
            </a:extLst>
          </p:cNvPr>
          <p:cNvSpPr txBox="1"/>
          <p:nvPr/>
        </p:nvSpPr>
        <p:spPr>
          <a:xfrm>
            <a:off x="5159827" y="5558971"/>
            <a:ext cx="1303868"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https://public.nrao.edu/radio-astronomy/the-technology-of-radio-astronomy/</a:t>
            </a:r>
            <a:endParaRPr lang="en-US" sz="1100"/>
          </a:p>
        </p:txBody>
      </p:sp>
      <p:sp>
        <p:nvSpPr>
          <p:cNvPr id="11" name="TextBox 10">
            <a:extLst>
              <a:ext uri="{FF2B5EF4-FFF2-40B4-BE49-F238E27FC236}">
                <a16:creationId xmlns:a16="http://schemas.microsoft.com/office/drawing/2014/main" id="{2D3F7CB2-E771-5930-0C21-669FA9A408DA}"/>
              </a:ext>
            </a:extLst>
          </p:cNvPr>
          <p:cNvSpPr txBox="1"/>
          <p:nvPr/>
        </p:nvSpPr>
        <p:spPr>
          <a:xfrm>
            <a:off x="200781" y="6490305"/>
            <a:ext cx="518643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7"/>
              </a:rPr>
              <a:t>https://en.wikipedia.org/wiki/Radio_astronomy</a:t>
            </a:r>
            <a:endParaRPr lang="en-US" sz="1100"/>
          </a:p>
        </p:txBody>
      </p:sp>
    </p:spTree>
    <p:extLst>
      <p:ext uri="{BB962C8B-B14F-4D97-AF65-F5344CB8AC3E}">
        <p14:creationId xmlns:p14="http://schemas.microsoft.com/office/powerpoint/2010/main" val="198317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Non-scientific Services: Fixed Satellite (FSS)</a:t>
            </a:r>
          </a:p>
        </p:txBody>
      </p:sp>
      <p:sp>
        <p:nvSpPr>
          <p:cNvPr id="3" name="TextBox 2">
            <a:extLst>
              <a:ext uri="{FF2B5EF4-FFF2-40B4-BE49-F238E27FC236}">
                <a16:creationId xmlns:a16="http://schemas.microsoft.com/office/drawing/2014/main" id="{D8EDAC05-28BE-A15E-BFBE-282C307E9065}"/>
              </a:ext>
            </a:extLst>
          </p:cNvPr>
          <p:cNvSpPr txBox="1"/>
          <p:nvPr/>
        </p:nvSpPr>
        <p:spPr>
          <a:xfrm>
            <a:off x="950685" y="1906210"/>
            <a:ext cx="10750248" cy="83099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Arial"/>
              </a:rPr>
              <a:t>FSS</a:t>
            </a:r>
            <a:r>
              <a:rPr lang="en-US" sz="2400">
                <a:ea typeface="+mn-lt"/>
                <a:cs typeface="+mn-lt"/>
              </a:rPr>
              <a:t> involves communications between ground stations and satellites in fixed locations. This service includes the ISS.</a:t>
            </a:r>
            <a:endParaRPr lang="en-US" sz="2400">
              <a:ea typeface="+mn-lt"/>
              <a:cs typeface="Arial"/>
            </a:endParaRPr>
          </a:p>
        </p:txBody>
      </p:sp>
      <p:pic>
        <p:nvPicPr>
          <p:cNvPr id="2" name="Picture 1" descr="The Key Players In Fixed Satellite Service Market In North America 2015-2019">
            <a:extLst>
              <a:ext uri="{FF2B5EF4-FFF2-40B4-BE49-F238E27FC236}">
                <a16:creationId xmlns:a16="http://schemas.microsoft.com/office/drawing/2014/main" id="{20CA1ACA-59A2-9FBC-670A-969B1B0BDBA6}"/>
              </a:ext>
            </a:extLst>
          </p:cNvPr>
          <p:cNvPicPr>
            <a:picLocks noChangeAspect="1"/>
          </p:cNvPicPr>
          <p:nvPr/>
        </p:nvPicPr>
        <p:blipFill>
          <a:blip r:embed="rId5"/>
          <a:stretch>
            <a:fillRect/>
          </a:stretch>
        </p:blipFill>
        <p:spPr>
          <a:xfrm>
            <a:off x="5812972" y="2829075"/>
            <a:ext cx="5996816" cy="3788226"/>
          </a:xfrm>
          <a:prstGeom prst="rect">
            <a:avLst/>
          </a:prstGeom>
          <a:ln>
            <a:noFill/>
          </a:ln>
        </p:spPr>
      </p:pic>
      <p:sp>
        <p:nvSpPr>
          <p:cNvPr id="4" name="TextBox 3">
            <a:extLst>
              <a:ext uri="{FF2B5EF4-FFF2-40B4-BE49-F238E27FC236}">
                <a16:creationId xmlns:a16="http://schemas.microsoft.com/office/drawing/2014/main" id="{F5E5B857-0FC6-61A6-1BE6-0363457D7ED9}"/>
              </a:ext>
            </a:extLst>
          </p:cNvPr>
          <p:cNvSpPr txBox="1"/>
          <p:nvPr/>
        </p:nvSpPr>
        <p:spPr>
          <a:xfrm>
            <a:off x="950686" y="3272971"/>
            <a:ext cx="4206723" cy="193899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Television broadcasts, ​</a:t>
            </a:r>
          </a:p>
          <a:p>
            <a:r>
              <a:rPr lang="en-US" sz="2400"/>
              <a:t>International internet connectivity, ​</a:t>
            </a:r>
          </a:p>
          <a:p>
            <a:r>
              <a:rPr lang="en-US" sz="2400"/>
              <a:t>Data transmission over long distances.​</a:t>
            </a:r>
          </a:p>
        </p:txBody>
      </p:sp>
    </p:spTree>
    <p:extLst>
      <p:ext uri="{BB962C8B-B14F-4D97-AF65-F5344CB8AC3E}">
        <p14:creationId xmlns:p14="http://schemas.microsoft.com/office/powerpoint/2010/main" val="1077742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Non-scientific Services: Mobile Satellite (MSS)</a:t>
            </a:r>
          </a:p>
        </p:txBody>
      </p:sp>
      <p:sp>
        <p:nvSpPr>
          <p:cNvPr id="3" name="TextBox 2">
            <a:extLst>
              <a:ext uri="{FF2B5EF4-FFF2-40B4-BE49-F238E27FC236}">
                <a16:creationId xmlns:a16="http://schemas.microsoft.com/office/drawing/2014/main" id="{D8EDAC05-28BE-A15E-BFBE-282C307E9065}"/>
              </a:ext>
            </a:extLst>
          </p:cNvPr>
          <p:cNvSpPr txBox="1"/>
          <p:nvPr/>
        </p:nvSpPr>
        <p:spPr>
          <a:xfrm>
            <a:off x="406399" y="2256972"/>
            <a:ext cx="11088915" cy="83099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400">
                <a:ea typeface="+mn-lt"/>
                <a:cs typeface="+mn-lt"/>
              </a:rPr>
              <a:t>Provide two-way voice and data communications to global users who are in remote locations. It ensures communication connectivity while on the move.</a:t>
            </a:r>
            <a:endParaRPr lang="en-US" sz="2400">
              <a:ea typeface="+mn-lt"/>
              <a:cs typeface="Arial"/>
            </a:endParaRPr>
          </a:p>
        </p:txBody>
      </p:sp>
      <p:pic>
        <p:nvPicPr>
          <p:cNvPr id="2" name="Picture 1">
            <a:extLst>
              <a:ext uri="{FF2B5EF4-FFF2-40B4-BE49-F238E27FC236}">
                <a16:creationId xmlns:a16="http://schemas.microsoft.com/office/drawing/2014/main" id="{4BB96940-96C3-DEEF-4FAD-769F3F3218B6}"/>
              </a:ext>
            </a:extLst>
          </p:cNvPr>
          <p:cNvPicPr>
            <a:picLocks noChangeAspect="1"/>
          </p:cNvPicPr>
          <p:nvPr/>
        </p:nvPicPr>
        <p:blipFill>
          <a:blip r:embed="rId5"/>
          <a:stretch>
            <a:fillRect/>
          </a:stretch>
        </p:blipFill>
        <p:spPr>
          <a:xfrm>
            <a:off x="938138" y="4251174"/>
            <a:ext cx="3457725" cy="2601080"/>
          </a:xfrm>
          <a:prstGeom prst="rect">
            <a:avLst/>
          </a:prstGeom>
        </p:spPr>
      </p:pic>
      <p:pic>
        <p:nvPicPr>
          <p:cNvPr id="4" name="Picture 3" descr="Jumping on the direct-to-cell bandwagon - SpaceNews">
            <a:extLst>
              <a:ext uri="{FF2B5EF4-FFF2-40B4-BE49-F238E27FC236}">
                <a16:creationId xmlns:a16="http://schemas.microsoft.com/office/drawing/2014/main" id="{1BC72BFE-C12D-2A1C-C895-96807F935346}"/>
              </a:ext>
            </a:extLst>
          </p:cNvPr>
          <p:cNvPicPr>
            <a:picLocks noChangeAspect="1"/>
          </p:cNvPicPr>
          <p:nvPr/>
        </p:nvPicPr>
        <p:blipFill>
          <a:blip r:embed="rId6"/>
          <a:stretch>
            <a:fillRect/>
          </a:stretch>
        </p:blipFill>
        <p:spPr>
          <a:xfrm>
            <a:off x="4385733" y="4255983"/>
            <a:ext cx="3541485" cy="2615652"/>
          </a:xfrm>
          <a:prstGeom prst="rect">
            <a:avLst/>
          </a:prstGeom>
        </p:spPr>
      </p:pic>
      <p:pic>
        <p:nvPicPr>
          <p:cNvPr id="6" name="Picture 5" descr="What is a satellite phone? | Buy at Verasatglobal.com">
            <a:extLst>
              <a:ext uri="{FF2B5EF4-FFF2-40B4-BE49-F238E27FC236}">
                <a16:creationId xmlns:a16="http://schemas.microsoft.com/office/drawing/2014/main" id="{AEDB53C4-D73B-A62F-04B5-0C426EC29851}"/>
              </a:ext>
            </a:extLst>
          </p:cNvPr>
          <p:cNvPicPr>
            <a:picLocks noChangeAspect="1"/>
          </p:cNvPicPr>
          <p:nvPr/>
        </p:nvPicPr>
        <p:blipFill>
          <a:blip r:embed="rId7"/>
          <a:stretch>
            <a:fillRect/>
          </a:stretch>
        </p:blipFill>
        <p:spPr>
          <a:xfrm>
            <a:off x="8256210" y="3254829"/>
            <a:ext cx="3541484" cy="3614056"/>
          </a:xfrm>
          <a:prstGeom prst="rect">
            <a:avLst/>
          </a:prstGeom>
        </p:spPr>
      </p:pic>
      <p:sp>
        <p:nvSpPr>
          <p:cNvPr id="10" name="TextBox 9">
            <a:extLst>
              <a:ext uri="{FF2B5EF4-FFF2-40B4-BE49-F238E27FC236}">
                <a16:creationId xmlns:a16="http://schemas.microsoft.com/office/drawing/2014/main" id="{131EF97E-95BC-EFEE-F914-410BEFDD5575}"/>
              </a:ext>
            </a:extLst>
          </p:cNvPr>
          <p:cNvSpPr txBox="1"/>
          <p:nvPr/>
        </p:nvSpPr>
        <p:spPr>
          <a:xfrm>
            <a:off x="1301448" y="3260876"/>
            <a:ext cx="6166152" cy="461665"/>
          </a:xfrm>
          <a:prstGeom prst="rect">
            <a:avLst/>
          </a:prstGeom>
          <a:solidFill>
            <a:schemeClr val="tx2">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Satellite phones, Emergency satellite phones,</a:t>
            </a:r>
            <a:endParaRPr lang="en-US"/>
          </a:p>
        </p:txBody>
      </p:sp>
    </p:spTree>
    <p:extLst>
      <p:ext uri="{BB962C8B-B14F-4D97-AF65-F5344CB8AC3E}">
        <p14:creationId xmlns:p14="http://schemas.microsoft.com/office/powerpoint/2010/main" val="175469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Non-scientific Services : Radiolocation (RLS)</a:t>
            </a:r>
          </a:p>
        </p:txBody>
      </p:sp>
      <p:sp>
        <p:nvSpPr>
          <p:cNvPr id="3" name="TextBox 2">
            <a:extLst>
              <a:ext uri="{FF2B5EF4-FFF2-40B4-BE49-F238E27FC236}">
                <a16:creationId xmlns:a16="http://schemas.microsoft.com/office/drawing/2014/main" id="{D8EDAC05-28BE-A15E-BFBE-282C307E9065}"/>
              </a:ext>
            </a:extLst>
          </p:cNvPr>
          <p:cNvSpPr txBox="1"/>
          <p:nvPr/>
        </p:nvSpPr>
        <p:spPr>
          <a:xfrm>
            <a:off x="745066" y="1809448"/>
            <a:ext cx="11149390" cy="1200329"/>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Radiolocation Service (RLS) uses radio waves to determine the position, speed, and movement of objects. It is widely applied in systems like radar, which detect and track objects for navigation, safety, and surveillance.</a:t>
            </a:r>
            <a:endParaRPr lang="en-US" sz="2800" b="1">
              <a:ea typeface="+mn-lt"/>
              <a:cs typeface="Arial"/>
            </a:endParaRPr>
          </a:p>
        </p:txBody>
      </p:sp>
      <p:pic>
        <p:nvPicPr>
          <p:cNvPr id="2" name="Picture 1" descr="A pair of radars on a hill&#10;&#10;Description automatically generated">
            <a:extLst>
              <a:ext uri="{FF2B5EF4-FFF2-40B4-BE49-F238E27FC236}">
                <a16:creationId xmlns:a16="http://schemas.microsoft.com/office/drawing/2014/main" id="{06B92263-5DC0-E007-34E4-747005D82A9E}"/>
              </a:ext>
            </a:extLst>
          </p:cNvPr>
          <p:cNvPicPr>
            <a:picLocks noChangeAspect="1"/>
          </p:cNvPicPr>
          <p:nvPr/>
        </p:nvPicPr>
        <p:blipFill>
          <a:blip r:embed="rId5"/>
          <a:stretch>
            <a:fillRect/>
          </a:stretch>
        </p:blipFill>
        <p:spPr>
          <a:xfrm>
            <a:off x="8416753" y="4098839"/>
            <a:ext cx="3575736" cy="2665970"/>
          </a:xfrm>
          <a:prstGeom prst="rect">
            <a:avLst/>
          </a:prstGeom>
        </p:spPr>
      </p:pic>
      <p:pic>
        <p:nvPicPr>
          <p:cNvPr id="6" name="Picture 5" descr="Radar - Wikipedia">
            <a:extLst>
              <a:ext uri="{FF2B5EF4-FFF2-40B4-BE49-F238E27FC236}">
                <a16:creationId xmlns:a16="http://schemas.microsoft.com/office/drawing/2014/main" id="{47F8CA4F-4C2A-BF22-356E-7264FA903AF8}"/>
              </a:ext>
            </a:extLst>
          </p:cNvPr>
          <p:cNvPicPr>
            <a:picLocks noChangeAspect="1"/>
          </p:cNvPicPr>
          <p:nvPr/>
        </p:nvPicPr>
        <p:blipFill>
          <a:blip r:embed="rId6"/>
          <a:stretch>
            <a:fillRect/>
          </a:stretch>
        </p:blipFill>
        <p:spPr>
          <a:xfrm>
            <a:off x="3706250" y="4316374"/>
            <a:ext cx="2208770" cy="2433251"/>
          </a:xfrm>
          <a:prstGeom prst="rect">
            <a:avLst/>
          </a:prstGeom>
        </p:spPr>
      </p:pic>
      <p:pic>
        <p:nvPicPr>
          <p:cNvPr id="10" name="Picture 9" descr="Sea-Based X-Band Radar (SBX) – Missile Defense Advocacy Alliance">
            <a:extLst>
              <a:ext uri="{FF2B5EF4-FFF2-40B4-BE49-F238E27FC236}">
                <a16:creationId xmlns:a16="http://schemas.microsoft.com/office/drawing/2014/main" id="{D5C2F8A0-DED6-E990-4132-8B6067ADBD9F}"/>
              </a:ext>
            </a:extLst>
          </p:cNvPr>
          <p:cNvPicPr>
            <a:picLocks noChangeAspect="1"/>
          </p:cNvPicPr>
          <p:nvPr/>
        </p:nvPicPr>
        <p:blipFill>
          <a:blip r:embed="rId7"/>
          <a:srcRect l="30231" b="-309"/>
          <a:stretch/>
        </p:blipFill>
        <p:spPr>
          <a:xfrm>
            <a:off x="581454" y="4586417"/>
            <a:ext cx="3013118" cy="2171189"/>
          </a:xfrm>
          <a:prstGeom prst="rect">
            <a:avLst/>
          </a:prstGeom>
        </p:spPr>
      </p:pic>
      <p:pic>
        <p:nvPicPr>
          <p:cNvPr id="11" name="Picture 10" descr="A large tower on top of dirt&#10;&#10;Description automatically generated">
            <a:extLst>
              <a:ext uri="{FF2B5EF4-FFF2-40B4-BE49-F238E27FC236}">
                <a16:creationId xmlns:a16="http://schemas.microsoft.com/office/drawing/2014/main" id="{F42BC82E-1900-4942-4114-D41A6E91608D}"/>
              </a:ext>
            </a:extLst>
          </p:cNvPr>
          <p:cNvPicPr>
            <a:picLocks noChangeAspect="1"/>
          </p:cNvPicPr>
          <p:nvPr/>
        </p:nvPicPr>
        <p:blipFill>
          <a:blip r:embed="rId8"/>
          <a:srcRect l="22363" t="-1525" r="422" b="401"/>
          <a:stretch/>
        </p:blipFill>
        <p:spPr>
          <a:xfrm>
            <a:off x="5937251" y="4316866"/>
            <a:ext cx="2424141" cy="2433302"/>
          </a:xfrm>
          <a:prstGeom prst="rect">
            <a:avLst/>
          </a:prstGeom>
        </p:spPr>
      </p:pic>
      <p:sp>
        <p:nvSpPr>
          <p:cNvPr id="4" name="TextBox 3">
            <a:extLst>
              <a:ext uri="{FF2B5EF4-FFF2-40B4-BE49-F238E27FC236}">
                <a16:creationId xmlns:a16="http://schemas.microsoft.com/office/drawing/2014/main" id="{B78A536A-01E8-D390-93C9-743143896054}"/>
              </a:ext>
            </a:extLst>
          </p:cNvPr>
          <p:cNvSpPr txBox="1"/>
          <p:nvPr/>
        </p:nvSpPr>
        <p:spPr>
          <a:xfrm>
            <a:off x="878115" y="3200400"/>
            <a:ext cx="5065485" cy="461665"/>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Tracking airplanes, ships, or vehicles.​</a:t>
            </a:r>
          </a:p>
        </p:txBody>
      </p:sp>
    </p:spTree>
    <p:extLst>
      <p:ext uri="{BB962C8B-B14F-4D97-AF65-F5344CB8AC3E}">
        <p14:creationId xmlns:p14="http://schemas.microsoft.com/office/powerpoint/2010/main" val="4044287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a:cs typeface="Times New Roman"/>
              </a:rPr>
              <a:t>Non-scientific Services : Maritime Mobile Satellite (MMSS)</a:t>
            </a:r>
          </a:p>
        </p:txBody>
      </p:sp>
      <p:sp>
        <p:nvSpPr>
          <p:cNvPr id="3" name="TextBox 2">
            <a:extLst>
              <a:ext uri="{FF2B5EF4-FFF2-40B4-BE49-F238E27FC236}">
                <a16:creationId xmlns:a16="http://schemas.microsoft.com/office/drawing/2014/main" id="{D8EDAC05-28BE-A15E-BFBE-282C307E9065}"/>
              </a:ext>
            </a:extLst>
          </p:cNvPr>
          <p:cNvSpPr txBox="1"/>
          <p:nvPr/>
        </p:nvSpPr>
        <p:spPr>
          <a:xfrm>
            <a:off x="527352" y="1712686"/>
            <a:ext cx="11130920" cy="1200329"/>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Provides communication between ships at sea and satellites in space, ensuring reliable connectivity for navigation, safety, and operational needs even in remote oceanic areas where traditional networks do not reach.</a:t>
            </a:r>
            <a:endParaRPr lang="en-US" sz="2400">
              <a:cs typeface="Arial"/>
            </a:endParaRPr>
          </a:p>
        </p:txBody>
      </p:sp>
      <p:pic>
        <p:nvPicPr>
          <p:cNvPr id="2" name="Picture 1" descr="IoT-ENABLED MODERN MARITIME COMMUNICATION">
            <a:extLst>
              <a:ext uri="{FF2B5EF4-FFF2-40B4-BE49-F238E27FC236}">
                <a16:creationId xmlns:a16="http://schemas.microsoft.com/office/drawing/2014/main" id="{3300548A-16C0-31AB-BB43-9DE914885593}"/>
              </a:ext>
            </a:extLst>
          </p:cNvPr>
          <p:cNvPicPr>
            <a:picLocks noChangeAspect="1"/>
          </p:cNvPicPr>
          <p:nvPr/>
        </p:nvPicPr>
        <p:blipFill>
          <a:blip r:embed="rId5"/>
          <a:stretch>
            <a:fillRect/>
          </a:stretch>
        </p:blipFill>
        <p:spPr>
          <a:xfrm>
            <a:off x="5861353" y="3220756"/>
            <a:ext cx="6214531" cy="3537057"/>
          </a:xfrm>
          <a:prstGeom prst="rect">
            <a:avLst/>
          </a:prstGeom>
        </p:spPr>
      </p:pic>
      <p:sp>
        <p:nvSpPr>
          <p:cNvPr id="4" name="TextBox 3">
            <a:extLst>
              <a:ext uri="{FF2B5EF4-FFF2-40B4-BE49-F238E27FC236}">
                <a16:creationId xmlns:a16="http://schemas.microsoft.com/office/drawing/2014/main" id="{5A9F71FC-F94B-8DB6-63B5-05E66B7E804C}"/>
              </a:ext>
            </a:extLst>
          </p:cNvPr>
          <p:cNvSpPr txBox="1"/>
          <p:nvPr/>
        </p:nvSpPr>
        <p:spPr>
          <a:xfrm>
            <a:off x="636210" y="3430210"/>
            <a:ext cx="5077581" cy="1569660"/>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Communication between ships and ​</a:t>
            </a:r>
          </a:p>
          <a:p>
            <a:r>
              <a:rPr lang="en-US" sz="2400"/>
              <a:t>their headquarters​</a:t>
            </a:r>
          </a:p>
          <a:p>
            <a:r>
              <a:rPr lang="en-US" sz="2400"/>
              <a:t>Internet and Crew Welfare​</a:t>
            </a:r>
          </a:p>
          <a:p>
            <a:r>
              <a:rPr lang="en-US" sz="2400">
                <a:latin typeface="Calibri"/>
              </a:rPr>
              <a:t>navigation data and weather updates.​</a:t>
            </a:r>
            <a:endParaRPr lang="en-US" sz="2400">
              <a:latin typeface="Calibri"/>
              <a:ea typeface="Calibri"/>
              <a:cs typeface="Calibri"/>
            </a:endParaRPr>
          </a:p>
        </p:txBody>
      </p:sp>
    </p:spTree>
    <p:extLst>
      <p:ext uri="{BB962C8B-B14F-4D97-AF65-F5344CB8AC3E}">
        <p14:creationId xmlns:p14="http://schemas.microsoft.com/office/powerpoint/2010/main" val="80750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a:cs typeface="Times New Roman"/>
              </a:rPr>
              <a:t>Non-scientific Services: Aeronautical Radionavigation (AR)</a:t>
            </a:r>
          </a:p>
        </p:txBody>
      </p:sp>
      <p:sp>
        <p:nvSpPr>
          <p:cNvPr id="3" name="TextBox 2">
            <a:extLst>
              <a:ext uri="{FF2B5EF4-FFF2-40B4-BE49-F238E27FC236}">
                <a16:creationId xmlns:a16="http://schemas.microsoft.com/office/drawing/2014/main" id="{D8EDAC05-28BE-A15E-BFBE-282C307E9065}"/>
              </a:ext>
            </a:extLst>
          </p:cNvPr>
          <p:cNvSpPr txBox="1"/>
          <p:nvPr/>
        </p:nvSpPr>
        <p:spPr>
          <a:xfrm>
            <a:off x="745067" y="1809448"/>
            <a:ext cx="10532532" cy="830997"/>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Helps pilots and air traffic controllers guide airplanes safely during flight, takeoff, and landing. </a:t>
            </a:r>
            <a:endParaRPr lang="en-US" sz="2400">
              <a:cs typeface="Arial"/>
            </a:endParaRPr>
          </a:p>
        </p:txBody>
      </p:sp>
      <p:pic>
        <p:nvPicPr>
          <p:cNvPr id="2" name="Picture 1" descr="Radio Navigation &amp; Landing | Collins Aerospace">
            <a:extLst>
              <a:ext uri="{FF2B5EF4-FFF2-40B4-BE49-F238E27FC236}">
                <a16:creationId xmlns:a16="http://schemas.microsoft.com/office/drawing/2014/main" id="{C572A3AD-5773-56ED-E767-B412DEBA822C}"/>
              </a:ext>
            </a:extLst>
          </p:cNvPr>
          <p:cNvPicPr>
            <a:picLocks noChangeAspect="1"/>
          </p:cNvPicPr>
          <p:nvPr/>
        </p:nvPicPr>
        <p:blipFill>
          <a:blip r:embed="rId5"/>
          <a:srcRect l="7609" r="272" b="483"/>
          <a:stretch/>
        </p:blipFill>
        <p:spPr>
          <a:xfrm>
            <a:off x="7857069" y="3189668"/>
            <a:ext cx="4339968" cy="2631647"/>
          </a:xfrm>
          <a:prstGeom prst="rect">
            <a:avLst/>
          </a:prstGeom>
        </p:spPr>
      </p:pic>
      <p:pic>
        <p:nvPicPr>
          <p:cNvPr id="4" name="Picture 3" descr="Military Airborne Navigation &amp; Communications | Collins Aerospace">
            <a:extLst>
              <a:ext uri="{FF2B5EF4-FFF2-40B4-BE49-F238E27FC236}">
                <a16:creationId xmlns:a16="http://schemas.microsoft.com/office/drawing/2014/main" id="{340D8DB9-F91B-5159-19DC-2B0C4347D6A8}"/>
              </a:ext>
            </a:extLst>
          </p:cNvPr>
          <p:cNvPicPr>
            <a:picLocks noChangeAspect="1"/>
          </p:cNvPicPr>
          <p:nvPr/>
        </p:nvPicPr>
        <p:blipFill>
          <a:blip r:embed="rId6"/>
          <a:srcRect l="4179" t="193" r="5970" b="-3104"/>
          <a:stretch/>
        </p:blipFill>
        <p:spPr>
          <a:xfrm>
            <a:off x="4034972" y="4169382"/>
            <a:ext cx="3638494" cy="2693696"/>
          </a:xfrm>
          <a:prstGeom prst="rect">
            <a:avLst/>
          </a:prstGeom>
        </p:spPr>
      </p:pic>
      <p:sp>
        <p:nvSpPr>
          <p:cNvPr id="6" name="TextBox 5">
            <a:extLst>
              <a:ext uri="{FF2B5EF4-FFF2-40B4-BE49-F238E27FC236}">
                <a16:creationId xmlns:a16="http://schemas.microsoft.com/office/drawing/2014/main" id="{4A54B090-30EA-AD2D-C69A-2B11B3B4AE63}"/>
              </a:ext>
            </a:extLst>
          </p:cNvPr>
          <p:cNvSpPr txBox="1"/>
          <p:nvPr/>
        </p:nvSpPr>
        <p:spPr>
          <a:xfrm>
            <a:off x="745066" y="2946401"/>
            <a:ext cx="3202819" cy="1569660"/>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a:cs typeface="Arial"/>
              </a:rPr>
              <a:t>Navigation Systems​</a:t>
            </a:r>
            <a:endParaRPr lang="en-US"/>
          </a:p>
          <a:p>
            <a:pPr marL="285750" indent="-285750">
              <a:buFont typeface="Arial,Sans-Serif"/>
              <a:buChar char="•"/>
            </a:pPr>
            <a:r>
              <a:rPr lang="en-US" sz="2400">
                <a:cs typeface="Arial"/>
              </a:rPr>
              <a:t>Landing Assistance​</a:t>
            </a:r>
          </a:p>
          <a:p>
            <a:pPr marL="285750" indent="-285750">
              <a:buFont typeface="Arial,Sans-Serif"/>
              <a:buChar char="•"/>
            </a:pPr>
            <a:r>
              <a:rPr lang="en-US" sz="2400">
                <a:cs typeface="Arial"/>
              </a:rPr>
              <a:t>Collision Avoidance​</a:t>
            </a:r>
          </a:p>
          <a:p>
            <a:pPr marL="285750" indent="-285750">
              <a:buFont typeface="Arial,Sans-Serif"/>
              <a:buChar char="•"/>
            </a:pPr>
            <a:r>
              <a:rPr lang="en-US" sz="2400">
                <a:cs typeface="Arial"/>
              </a:rPr>
              <a:t>Search and Rescue​</a:t>
            </a:r>
          </a:p>
        </p:txBody>
      </p:sp>
    </p:spTree>
    <p:extLst>
      <p:ext uri="{BB962C8B-B14F-4D97-AF65-F5344CB8AC3E}">
        <p14:creationId xmlns:p14="http://schemas.microsoft.com/office/powerpoint/2010/main" val="3018413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741438" y="4759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ea typeface="+mj-lt"/>
                <a:cs typeface="+mj-lt"/>
              </a:rPr>
              <a:t>Fundamental sharing framework</a:t>
            </a:r>
            <a:endParaRPr lang="en-US">
              <a:latin typeface="Times New Roman"/>
            </a:endParaRPr>
          </a:p>
        </p:txBody>
      </p:sp>
      <p:sp>
        <p:nvSpPr>
          <p:cNvPr id="2" name="TextBox 1">
            <a:extLst>
              <a:ext uri="{FF2B5EF4-FFF2-40B4-BE49-F238E27FC236}">
                <a16:creationId xmlns:a16="http://schemas.microsoft.com/office/drawing/2014/main" id="{9C6A6F49-C6F0-9A20-C39D-183FC20083AE}"/>
              </a:ext>
            </a:extLst>
          </p:cNvPr>
          <p:cNvSpPr txBox="1"/>
          <p:nvPr/>
        </p:nvSpPr>
        <p:spPr>
          <a:xfrm>
            <a:off x="503162" y="1712686"/>
            <a:ext cx="106413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Success of spectrum sharing depends upon a few basic components:</a:t>
            </a:r>
          </a:p>
        </p:txBody>
      </p:sp>
      <p:graphicFrame>
        <p:nvGraphicFramePr>
          <p:cNvPr id="12" name="Diagram 11">
            <a:extLst>
              <a:ext uri="{FF2B5EF4-FFF2-40B4-BE49-F238E27FC236}">
                <a16:creationId xmlns:a16="http://schemas.microsoft.com/office/drawing/2014/main" id="{96CA5D7B-B244-C58C-E8BD-CB6EC1F5FEE1}"/>
              </a:ext>
            </a:extLst>
          </p:cNvPr>
          <p:cNvGraphicFramePr/>
          <p:nvPr>
            <p:extLst>
              <p:ext uri="{D42A27DB-BD31-4B8C-83A1-F6EECF244321}">
                <p14:modId xmlns:p14="http://schemas.microsoft.com/office/powerpoint/2010/main" val="1165159598"/>
              </p:ext>
            </p:extLst>
          </p:nvPr>
        </p:nvGraphicFramePr>
        <p:xfrm>
          <a:off x="1136953" y="1406677"/>
          <a:ext cx="9736665" cy="48550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8" name="TextBox 87">
            <a:extLst>
              <a:ext uri="{FF2B5EF4-FFF2-40B4-BE49-F238E27FC236}">
                <a16:creationId xmlns:a16="http://schemas.microsoft.com/office/drawing/2014/main" id="{DA5B458C-7723-DF27-AADF-3B764F350A59}"/>
              </a:ext>
            </a:extLst>
          </p:cNvPr>
          <p:cNvSpPr txBox="1"/>
          <p:nvPr/>
        </p:nvSpPr>
        <p:spPr>
          <a:xfrm>
            <a:off x="1340811" y="5802516"/>
            <a:ext cx="950976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They have to work in harmony with each other for the overall benefit</a:t>
            </a:r>
          </a:p>
        </p:txBody>
      </p:sp>
    </p:spTree>
    <p:extLst>
      <p:ext uri="{BB962C8B-B14F-4D97-AF65-F5344CB8AC3E}">
        <p14:creationId xmlns:p14="http://schemas.microsoft.com/office/powerpoint/2010/main" val="362847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400" y="4767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The pathway to 6G Development</a:t>
            </a: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a:xfrm>
            <a:off x="838200" y="1791506"/>
            <a:ext cx="10515600" cy="1030383"/>
          </a:xfrm>
        </p:spPr>
        <p:txBody>
          <a:bodyPr vert="horz" lIns="91440" tIns="45720" rIns="91440" bIns="45720" rtlCol="0" anchor="t">
            <a:normAutofit fontScale="70000" lnSpcReduction="20000"/>
          </a:bodyPr>
          <a:lstStyle/>
          <a:p>
            <a:r>
              <a:rPr lang="en-US"/>
              <a:t>Requirements: ITU</a:t>
            </a:r>
          </a:p>
          <a:p>
            <a:r>
              <a:rPr lang="en-US"/>
              <a:t>Specification: 3GPP (3rd Generation Partnership Project)</a:t>
            </a:r>
          </a:p>
          <a:p>
            <a:r>
              <a:rPr lang="en-US"/>
              <a:t>Technology component: Global research community </a:t>
            </a:r>
          </a:p>
          <a:p>
            <a:endParaRPr lang="en-US"/>
          </a:p>
        </p:txBody>
      </p:sp>
      <p:graphicFrame>
        <p:nvGraphicFramePr>
          <p:cNvPr id="3" name="Table 2">
            <a:extLst>
              <a:ext uri="{FF2B5EF4-FFF2-40B4-BE49-F238E27FC236}">
                <a16:creationId xmlns:a16="http://schemas.microsoft.com/office/drawing/2014/main" id="{3347B38F-0BB4-31B4-8494-08F2EA8B1270}"/>
              </a:ext>
            </a:extLst>
          </p:cNvPr>
          <p:cNvGraphicFramePr>
            <a:graphicFrameLocks noGrp="1"/>
          </p:cNvGraphicFramePr>
          <p:nvPr/>
        </p:nvGraphicFramePr>
        <p:xfrm>
          <a:off x="407762" y="2959830"/>
          <a:ext cx="11546325" cy="3214014"/>
        </p:xfrm>
        <a:graphic>
          <a:graphicData uri="http://schemas.openxmlformats.org/drawingml/2006/table">
            <a:tbl>
              <a:tblPr firstRow="1" bandRow="1">
                <a:tableStyleId>{5940675A-B579-460E-94D1-54222C63F5DA}</a:tableStyleId>
              </a:tblPr>
              <a:tblGrid>
                <a:gridCol w="1282925">
                  <a:extLst>
                    <a:ext uri="{9D8B030D-6E8A-4147-A177-3AD203B41FA5}">
                      <a16:colId xmlns:a16="http://schemas.microsoft.com/office/drawing/2014/main" val="197546567"/>
                    </a:ext>
                  </a:extLst>
                </a:gridCol>
                <a:gridCol w="1282925">
                  <a:extLst>
                    <a:ext uri="{9D8B030D-6E8A-4147-A177-3AD203B41FA5}">
                      <a16:colId xmlns:a16="http://schemas.microsoft.com/office/drawing/2014/main" val="2930883950"/>
                    </a:ext>
                  </a:extLst>
                </a:gridCol>
                <a:gridCol w="1282925">
                  <a:extLst>
                    <a:ext uri="{9D8B030D-6E8A-4147-A177-3AD203B41FA5}">
                      <a16:colId xmlns:a16="http://schemas.microsoft.com/office/drawing/2014/main" val="2591700077"/>
                    </a:ext>
                  </a:extLst>
                </a:gridCol>
                <a:gridCol w="1282925">
                  <a:extLst>
                    <a:ext uri="{9D8B030D-6E8A-4147-A177-3AD203B41FA5}">
                      <a16:colId xmlns:a16="http://schemas.microsoft.com/office/drawing/2014/main" val="787895482"/>
                    </a:ext>
                  </a:extLst>
                </a:gridCol>
                <a:gridCol w="1282925">
                  <a:extLst>
                    <a:ext uri="{9D8B030D-6E8A-4147-A177-3AD203B41FA5}">
                      <a16:colId xmlns:a16="http://schemas.microsoft.com/office/drawing/2014/main" val="1097531806"/>
                    </a:ext>
                  </a:extLst>
                </a:gridCol>
                <a:gridCol w="1282925">
                  <a:extLst>
                    <a:ext uri="{9D8B030D-6E8A-4147-A177-3AD203B41FA5}">
                      <a16:colId xmlns:a16="http://schemas.microsoft.com/office/drawing/2014/main" val="2631844282"/>
                    </a:ext>
                  </a:extLst>
                </a:gridCol>
                <a:gridCol w="1282925">
                  <a:extLst>
                    <a:ext uri="{9D8B030D-6E8A-4147-A177-3AD203B41FA5}">
                      <a16:colId xmlns:a16="http://schemas.microsoft.com/office/drawing/2014/main" val="4260788839"/>
                    </a:ext>
                  </a:extLst>
                </a:gridCol>
                <a:gridCol w="1282925">
                  <a:extLst>
                    <a:ext uri="{9D8B030D-6E8A-4147-A177-3AD203B41FA5}">
                      <a16:colId xmlns:a16="http://schemas.microsoft.com/office/drawing/2014/main" val="1582863079"/>
                    </a:ext>
                  </a:extLst>
                </a:gridCol>
                <a:gridCol w="1282925">
                  <a:extLst>
                    <a:ext uri="{9D8B030D-6E8A-4147-A177-3AD203B41FA5}">
                      <a16:colId xmlns:a16="http://schemas.microsoft.com/office/drawing/2014/main" val="507161747"/>
                    </a:ext>
                  </a:extLst>
                </a:gridCol>
              </a:tblGrid>
              <a:tr h="535667">
                <a:tc>
                  <a:txBody>
                    <a:bodyPr/>
                    <a:lstStyle/>
                    <a:p>
                      <a:r>
                        <a:rPr lang="en-US"/>
                        <a:t>2019-2023</a:t>
                      </a:r>
                    </a:p>
                  </a:txBody>
                  <a:tcPr>
                    <a:lnL w="0">
                      <a:noFill/>
                    </a:lnL>
                    <a:lnR w="12700">
                      <a:solidFill>
                        <a:schemeClr val="tx1"/>
                      </a:solidFill>
                    </a:lnR>
                    <a:lnT w="0">
                      <a:noFill/>
                    </a:lnT>
                    <a:lnB w="0">
                      <a:noFill/>
                    </a:lnB>
                    <a:solidFill>
                      <a:schemeClr val="accent2">
                        <a:lumMod val="20000"/>
                        <a:lumOff val="80000"/>
                      </a:schemeClr>
                    </a:solidFill>
                  </a:tcPr>
                </a:tc>
                <a:tc>
                  <a:txBody>
                    <a:bodyPr/>
                    <a:lstStyle/>
                    <a:p>
                      <a:r>
                        <a:rPr lang="en-US"/>
                        <a:t>2024</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2025</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2026</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2027</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2028</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2029</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2030</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2031</a:t>
                      </a:r>
                    </a:p>
                  </a:txBody>
                  <a:tcPr>
                    <a:lnL w="12700">
                      <a:solidFill>
                        <a:schemeClr val="tx1"/>
                      </a:solidFill>
                    </a:lnL>
                    <a:lnR w="0">
                      <a:noFill/>
                    </a:lnR>
                    <a:lnT w="0">
                      <a:noFill/>
                    </a:lnT>
                    <a:lnB w="0">
                      <a:noFill/>
                    </a:lnB>
                    <a:solidFill>
                      <a:schemeClr val="accent2">
                        <a:lumMod val="20000"/>
                        <a:lumOff val="80000"/>
                      </a:schemeClr>
                    </a:solidFill>
                  </a:tcPr>
                </a:tc>
                <a:extLst>
                  <a:ext uri="{0D108BD9-81ED-4DB2-BD59-A6C34878D82A}">
                    <a16:rowId xmlns:a16="http://schemas.microsoft.com/office/drawing/2014/main" val="3812343539"/>
                  </a:ext>
                </a:extLst>
              </a:tr>
              <a:tr h="2678347">
                <a:tc>
                  <a:txBody>
                    <a:bodyPr/>
                    <a:lstStyle/>
                    <a:p>
                      <a:endParaRPr lang="en-US"/>
                    </a:p>
                  </a:txBody>
                  <a:tcPr>
                    <a:lnL w="0">
                      <a:no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0">
                      <a:noFill/>
                    </a:lnR>
                    <a:lnT w="0">
                      <a:noFill/>
                    </a:lnT>
                    <a:lnB w="0">
                      <a:noFill/>
                    </a:lnB>
                  </a:tcPr>
                </a:tc>
                <a:extLst>
                  <a:ext uri="{0D108BD9-81ED-4DB2-BD59-A6C34878D82A}">
                    <a16:rowId xmlns:a16="http://schemas.microsoft.com/office/drawing/2014/main" val="1981606505"/>
                  </a:ext>
                </a:extLst>
              </a:tr>
            </a:tbl>
          </a:graphicData>
        </a:graphic>
      </p:graphicFrame>
      <p:sp>
        <p:nvSpPr>
          <p:cNvPr id="2" name="Rectangle 1">
            <a:extLst>
              <a:ext uri="{FF2B5EF4-FFF2-40B4-BE49-F238E27FC236}">
                <a16:creationId xmlns:a16="http://schemas.microsoft.com/office/drawing/2014/main" id="{97CB1561-1088-B25A-A044-71329AFE7350}"/>
              </a:ext>
            </a:extLst>
          </p:cNvPr>
          <p:cNvSpPr/>
          <p:nvPr/>
        </p:nvSpPr>
        <p:spPr>
          <a:xfrm>
            <a:off x="443900" y="3748835"/>
            <a:ext cx="6260756" cy="27802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Research into 'enabling technologies'</a:t>
            </a:r>
          </a:p>
        </p:txBody>
      </p:sp>
      <p:sp>
        <p:nvSpPr>
          <p:cNvPr id="4" name="Rectangle 3">
            <a:extLst>
              <a:ext uri="{FF2B5EF4-FFF2-40B4-BE49-F238E27FC236}">
                <a16:creationId xmlns:a16="http://schemas.microsoft.com/office/drawing/2014/main" id="{E093A3FE-20A7-6BDC-CEDA-6D62ADA0CAE4}"/>
              </a:ext>
            </a:extLst>
          </p:cNvPr>
          <p:cNvSpPr/>
          <p:nvPr/>
        </p:nvSpPr>
        <p:spPr>
          <a:xfrm>
            <a:off x="8131200" y="5840253"/>
            <a:ext cx="3820788" cy="322159"/>
          </a:xfrm>
          <a:prstGeom prst="rect">
            <a:avLst/>
          </a:prstGeom>
          <a:solidFill>
            <a:srgbClr val="7030A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Deployment and service development</a:t>
            </a:r>
          </a:p>
        </p:txBody>
      </p:sp>
      <p:sp>
        <p:nvSpPr>
          <p:cNvPr id="10" name="TextBox 9">
            <a:extLst>
              <a:ext uri="{FF2B5EF4-FFF2-40B4-BE49-F238E27FC236}">
                <a16:creationId xmlns:a16="http://schemas.microsoft.com/office/drawing/2014/main" id="{040D1E61-E9FC-015C-D400-3A9CA8393A62}"/>
              </a:ext>
            </a:extLst>
          </p:cNvPr>
          <p:cNvSpPr txBox="1"/>
          <p:nvPr/>
        </p:nvSpPr>
        <p:spPr>
          <a:xfrm>
            <a:off x="0" y="6137844"/>
            <a:ext cx="1127209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u="sng" dirty="0">
                <a:solidFill>
                  <a:srgbClr val="467886"/>
                </a:solidFill>
                <a:latin typeface="Calibri"/>
                <a:cs typeface="Arial"/>
                <a:hlinkClick r:id="rId5"/>
              </a:rPr>
              <a:t>https://www.ericsson.com/49ac9c/assets/local/reports-papers/white-papers/2024/6g-spectrum.pdf</a:t>
            </a:r>
          </a:p>
          <a:p>
            <a:r>
              <a:rPr lang="en-US" sz="1100" dirty="0">
                <a:solidFill>
                  <a:srgbClr val="467886"/>
                </a:solidFill>
                <a:ea typeface="+mn-lt"/>
                <a:cs typeface="+mn-lt"/>
                <a:hlinkClick r:id="rId6"/>
              </a:rPr>
              <a:t>Why it’s a great time to start talking 6G - Ericsson</a:t>
            </a:r>
          </a:p>
          <a:p>
            <a:r>
              <a:rPr lang="en-US" sz="1100" dirty="0">
                <a:solidFill>
                  <a:srgbClr val="467886"/>
                </a:solidFill>
                <a:ea typeface="+mn-lt"/>
                <a:cs typeface="+mn-lt"/>
                <a:hlinkClick r:id="rId7"/>
              </a:rPr>
              <a:t>6G standardization timeline and principles – Ericsson</a:t>
            </a:r>
            <a:endParaRPr lang="en-US" sz="1100" dirty="0">
              <a:solidFill>
                <a:srgbClr val="467886"/>
              </a:solidFill>
              <a:ea typeface="+mn-lt"/>
              <a:cs typeface="+mn-lt"/>
            </a:endParaRPr>
          </a:p>
          <a:p>
            <a:r>
              <a:rPr lang="en-US" sz="1050" dirty="0">
                <a:hlinkClick r:id="rId8"/>
              </a:rPr>
              <a:t>6G: What, why, and how? - YouTube</a:t>
            </a:r>
            <a:endParaRPr lang="en-US" sz="1050" dirty="0"/>
          </a:p>
        </p:txBody>
      </p:sp>
    </p:spTree>
    <p:extLst>
      <p:ext uri="{BB962C8B-B14F-4D97-AF65-F5344CB8AC3E}">
        <p14:creationId xmlns:p14="http://schemas.microsoft.com/office/powerpoint/2010/main" val="405714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511400" y="4767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The pathway to 6G Development</a:t>
            </a: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a:xfrm>
            <a:off x="838200" y="1791506"/>
            <a:ext cx="10515600" cy="1030383"/>
          </a:xfrm>
        </p:spPr>
        <p:txBody>
          <a:bodyPr vert="horz" lIns="91440" tIns="45720" rIns="91440" bIns="45720" rtlCol="0" anchor="t">
            <a:normAutofit fontScale="70000" lnSpcReduction="20000"/>
          </a:bodyPr>
          <a:lstStyle/>
          <a:p>
            <a:r>
              <a:rPr lang="en-US"/>
              <a:t>Requirements: ITU</a:t>
            </a:r>
          </a:p>
          <a:p>
            <a:r>
              <a:rPr lang="en-US"/>
              <a:t>Specification: 3GPP (3rd Generation Partnership Project)</a:t>
            </a:r>
          </a:p>
          <a:p>
            <a:r>
              <a:rPr lang="en-US"/>
              <a:t>Technology component: Global research community </a:t>
            </a:r>
          </a:p>
          <a:p>
            <a:endParaRPr lang="en-US"/>
          </a:p>
        </p:txBody>
      </p:sp>
      <p:graphicFrame>
        <p:nvGraphicFramePr>
          <p:cNvPr id="3" name="Table 2">
            <a:extLst>
              <a:ext uri="{FF2B5EF4-FFF2-40B4-BE49-F238E27FC236}">
                <a16:creationId xmlns:a16="http://schemas.microsoft.com/office/drawing/2014/main" id="{3347B38F-0BB4-31B4-8494-08F2EA8B1270}"/>
              </a:ext>
            </a:extLst>
          </p:cNvPr>
          <p:cNvGraphicFramePr>
            <a:graphicFrameLocks noGrp="1"/>
          </p:cNvGraphicFramePr>
          <p:nvPr/>
        </p:nvGraphicFramePr>
        <p:xfrm>
          <a:off x="216243" y="3130378"/>
          <a:ext cx="11896434" cy="3214014"/>
        </p:xfrm>
        <a:graphic>
          <a:graphicData uri="http://schemas.openxmlformats.org/drawingml/2006/table">
            <a:tbl>
              <a:tblPr firstRow="1" bandRow="1">
                <a:tableStyleId>{5940675A-B579-460E-94D1-54222C63F5DA}</a:tableStyleId>
              </a:tblPr>
              <a:tblGrid>
                <a:gridCol w="1321826">
                  <a:extLst>
                    <a:ext uri="{9D8B030D-6E8A-4147-A177-3AD203B41FA5}">
                      <a16:colId xmlns:a16="http://schemas.microsoft.com/office/drawing/2014/main" val="197546567"/>
                    </a:ext>
                  </a:extLst>
                </a:gridCol>
                <a:gridCol w="1321826">
                  <a:extLst>
                    <a:ext uri="{9D8B030D-6E8A-4147-A177-3AD203B41FA5}">
                      <a16:colId xmlns:a16="http://schemas.microsoft.com/office/drawing/2014/main" val="2930883950"/>
                    </a:ext>
                  </a:extLst>
                </a:gridCol>
                <a:gridCol w="1321826">
                  <a:extLst>
                    <a:ext uri="{9D8B030D-6E8A-4147-A177-3AD203B41FA5}">
                      <a16:colId xmlns:a16="http://schemas.microsoft.com/office/drawing/2014/main" val="2591700077"/>
                    </a:ext>
                  </a:extLst>
                </a:gridCol>
                <a:gridCol w="1321826">
                  <a:extLst>
                    <a:ext uri="{9D8B030D-6E8A-4147-A177-3AD203B41FA5}">
                      <a16:colId xmlns:a16="http://schemas.microsoft.com/office/drawing/2014/main" val="787895482"/>
                    </a:ext>
                  </a:extLst>
                </a:gridCol>
                <a:gridCol w="1321826">
                  <a:extLst>
                    <a:ext uri="{9D8B030D-6E8A-4147-A177-3AD203B41FA5}">
                      <a16:colId xmlns:a16="http://schemas.microsoft.com/office/drawing/2014/main" val="1097531806"/>
                    </a:ext>
                  </a:extLst>
                </a:gridCol>
                <a:gridCol w="1321826">
                  <a:extLst>
                    <a:ext uri="{9D8B030D-6E8A-4147-A177-3AD203B41FA5}">
                      <a16:colId xmlns:a16="http://schemas.microsoft.com/office/drawing/2014/main" val="2631844282"/>
                    </a:ext>
                  </a:extLst>
                </a:gridCol>
                <a:gridCol w="1321826">
                  <a:extLst>
                    <a:ext uri="{9D8B030D-6E8A-4147-A177-3AD203B41FA5}">
                      <a16:colId xmlns:a16="http://schemas.microsoft.com/office/drawing/2014/main" val="4260788839"/>
                    </a:ext>
                  </a:extLst>
                </a:gridCol>
                <a:gridCol w="1321826">
                  <a:extLst>
                    <a:ext uri="{9D8B030D-6E8A-4147-A177-3AD203B41FA5}">
                      <a16:colId xmlns:a16="http://schemas.microsoft.com/office/drawing/2014/main" val="1582863079"/>
                    </a:ext>
                  </a:extLst>
                </a:gridCol>
                <a:gridCol w="1321826">
                  <a:extLst>
                    <a:ext uri="{9D8B030D-6E8A-4147-A177-3AD203B41FA5}">
                      <a16:colId xmlns:a16="http://schemas.microsoft.com/office/drawing/2014/main" val="507161747"/>
                    </a:ext>
                  </a:extLst>
                </a:gridCol>
              </a:tblGrid>
              <a:tr h="535667">
                <a:tc>
                  <a:txBody>
                    <a:bodyPr/>
                    <a:lstStyle/>
                    <a:p>
                      <a:r>
                        <a:rPr lang="en-US"/>
                        <a:t>2019-2023</a:t>
                      </a:r>
                    </a:p>
                  </a:txBody>
                  <a:tcPr>
                    <a:lnL w="0">
                      <a:noFill/>
                    </a:lnL>
                    <a:lnR w="12700">
                      <a:solidFill>
                        <a:schemeClr val="tx1"/>
                      </a:solidFill>
                    </a:lnR>
                    <a:lnT w="0">
                      <a:noFill/>
                    </a:lnT>
                    <a:lnB w="0">
                      <a:noFill/>
                    </a:lnB>
                    <a:solidFill>
                      <a:schemeClr val="accent2">
                        <a:lumMod val="20000"/>
                        <a:lumOff val="80000"/>
                      </a:schemeClr>
                    </a:solidFill>
                  </a:tcPr>
                </a:tc>
                <a:tc>
                  <a:txBody>
                    <a:bodyPr/>
                    <a:lstStyle/>
                    <a:p>
                      <a:r>
                        <a:rPr lang="en-US"/>
                        <a:t>2024</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2025</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2026</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2027</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2028</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2029</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2030</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2031</a:t>
                      </a:r>
                    </a:p>
                  </a:txBody>
                  <a:tcPr>
                    <a:lnL w="12700">
                      <a:solidFill>
                        <a:schemeClr val="tx1"/>
                      </a:solidFill>
                    </a:lnL>
                    <a:lnR w="0">
                      <a:noFill/>
                    </a:lnR>
                    <a:lnT w="0">
                      <a:noFill/>
                    </a:lnT>
                    <a:lnB w="0">
                      <a:noFill/>
                    </a:lnB>
                    <a:solidFill>
                      <a:schemeClr val="accent2">
                        <a:lumMod val="20000"/>
                        <a:lumOff val="80000"/>
                      </a:schemeClr>
                    </a:solidFill>
                  </a:tcPr>
                </a:tc>
                <a:extLst>
                  <a:ext uri="{0D108BD9-81ED-4DB2-BD59-A6C34878D82A}">
                    <a16:rowId xmlns:a16="http://schemas.microsoft.com/office/drawing/2014/main" val="3812343539"/>
                  </a:ext>
                </a:extLst>
              </a:tr>
              <a:tr h="2678347">
                <a:tc>
                  <a:txBody>
                    <a:bodyPr/>
                    <a:lstStyle/>
                    <a:p>
                      <a:endParaRPr lang="en-US"/>
                    </a:p>
                  </a:txBody>
                  <a:tcPr>
                    <a:lnL w="0">
                      <a:no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0">
                      <a:noFill/>
                    </a:lnR>
                    <a:lnT w="0">
                      <a:noFill/>
                    </a:lnT>
                    <a:lnB w="0">
                      <a:noFill/>
                    </a:lnB>
                  </a:tcPr>
                </a:tc>
                <a:extLst>
                  <a:ext uri="{0D108BD9-81ED-4DB2-BD59-A6C34878D82A}">
                    <a16:rowId xmlns:a16="http://schemas.microsoft.com/office/drawing/2014/main" val="1981606505"/>
                  </a:ext>
                </a:extLst>
              </a:tr>
            </a:tbl>
          </a:graphicData>
        </a:graphic>
      </p:graphicFrame>
      <p:sp>
        <p:nvSpPr>
          <p:cNvPr id="2" name="Rectangle 1">
            <a:extLst>
              <a:ext uri="{FF2B5EF4-FFF2-40B4-BE49-F238E27FC236}">
                <a16:creationId xmlns:a16="http://schemas.microsoft.com/office/drawing/2014/main" id="{97CB1561-1088-B25A-A044-71329AFE7350}"/>
              </a:ext>
            </a:extLst>
          </p:cNvPr>
          <p:cNvSpPr/>
          <p:nvPr/>
        </p:nvSpPr>
        <p:spPr>
          <a:xfrm>
            <a:off x="453081" y="3923269"/>
            <a:ext cx="6260756" cy="27802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Research into 'enabling technologies'</a:t>
            </a:r>
          </a:p>
        </p:txBody>
      </p:sp>
      <p:sp>
        <p:nvSpPr>
          <p:cNvPr id="4" name="Rectangle 3">
            <a:extLst>
              <a:ext uri="{FF2B5EF4-FFF2-40B4-BE49-F238E27FC236}">
                <a16:creationId xmlns:a16="http://schemas.microsoft.com/office/drawing/2014/main" id="{E093A3FE-20A7-6BDC-CEDA-6D62ADA0CAE4}"/>
              </a:ext>
            </a:extLst>
          </p:cNvPr>
          <p:cNvSpPr/>
          <p:nvPr/>
        </p:nvSpPr>
        <p:spPr>
          <a:xfrm>
            <a:off x="8171273" y="6014687"/>
            <a:ext cx="3934058" cy="322159"/>
          </a:xfrm>
          <a:prstGeom prst="rect">
            <a:avLst/>
          </a:prstGeom>
          <a:solidFill>
            <a:srgbClr val="7030A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Deployment and service development</a:t>
            </a:r>
          </a:p>
        </p:txBody>
      </p:sp>
      <p:sp>
        <p:nvSpPr>
          <p:cNvPr id="10" name="TextBox 9">
            <a:extLst>
              <a:ext uri="{FF2B5EF4-FFF2-40B4-BE49-F238E27FC236}">
                <a16:creationId xmlns:a16="http://schemas.microsoft.com/office/drawing/2014/main" id="{5BED15BA-D80B-76D4-D19D-8DE1593F9EDA}"/>
              </a:ext>
            </a:extLst>
          </p:cNvPr>
          <p:cNvSpPr txBox="1"/>
          <p:nvPr/>
        </p:nvSpPr>
        <p:spPr>
          <a:xfrm>
            <a:off x="58694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WRC-23</a:t>
            </a:r>
          </a:p>
        </p:txBody>
      </p:sp>
      <p:sp>
        <p:nvSpPr>
          <p:cNvPr id="11" name="TextBox 10">
            <a:extLst>
              <a:ext uri="{FF2B5EF4-FFF2-40B4-BE49-F238E27FC236}">
                <a16:creationId xmlns:a16="http://schemas.microsoft.com/office/drawing/2014/main" id="{EEA06ABA-B142-4E52-1038-41CCA9D8F5B8}"/>
              </a:ext>
            </a:extLst>
          </p:cNvPr>
          <p:cNvSpPr txBox="1"/>
          <p:nvPr/>
        </p:nvSpPr>
        <p:spPr>
          <a:xfrm>
            <a:off x="587975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WRC-27</a:t>
            </a:r>
          </a:p>
        </p:txBody>
      </p:sp>
      <p:sp>
        <p:nvSpPr>
          <p:cNvPr id="12" name="Rectangle 11">
            <a:extLst>
              <a:ext uri="{FF2B5EF4-FFF2-40B4-BE49-F238E27FC236}">
                <a16:creationId xmlns:a16="http://schemas.microsoft.com/office/drawing/2014/main" id="{5C06402F-8FB6-954A-9FAA-FB6829FD8162}"/>
              </a:ext>
            </a:extLst>
          </p:cNvPr>
          <p:cNvSpPr/>
          <p:nvPr/>
        </p:nvSpPr>
        <p:spPr>
          <a:xfrm>
            <a:off x="5504272" y="4243551"/>
            <a:ext cx="2574815"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Technical proposals</a:t>
            </a:r>
          </a:p>
        </p:txBody>
      </p:sp>
      <p:sp>
        <p:nvSpPr>
          <p:cNvPr id="13" name="Rectangle 12">
            <a:extLst>
              <a:ext uri="{FF2B5EF4-FFF2-40B4-BE49-F238E27FC236}">
                <a16:creationId xmlns:a16="http://schemas.microsoft.com/office/drawing/2014/main" id="{B13F6A9E-00F5-95AD-C90A-DEAABC34CD72}"/>
              </a:ext>
            </a:extLst>
          </p:cNvPr>
          <p:cNvSpPr/>
          <p:nvPr/>
        </p:nvSpPr>
        <p:spPr>
          <a:xfrm>
            <a:off x="1550108" y="4243551"/>
            <a:ext cx="2636601"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performance requirement</a:t>
            </a:r>
          </a:p>
        </p:txBody>
      </p:sp>
      <p:sp>
        <p:nvSpPr>
          <p:cNvPr id="16" name="TextBox 15">
            <a:extLst>
              <a:ext uri="{FF2B5EF4-FFF2-40B4-BE49-F238E27FC236}">
                <a16:creationId xmlns:a16="http://schemas.microsoft.com/office/drawing/2014/main" id="{5FE92DBC-DF4F-2BAE-BDBB-254EBA3156BC}"/>
              </a:ext>
            </a:extLst>
          </p:cNvPr>
          <p:cNvSpPr txBox="1"/>
          <p:nvPr/>
        </p:nvSpPr>
        <p:spPr>
          <a:xfrm>
            <a:off x="586946" y="6425513"/>
            <a:ext cx="4473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IMT = international Mobile Telecommunication</a:t>
            </a:r>
          </a:p>
        </p:txBody>
      </p:sp>
      <p:sp>
        <p:nvSpPr>
          <p:cNvPr id="15" name="TextBox 14">
            <a:extLst>
              <a:ext uri="{FF2B5EF4-FFF2-40B4-BE49-F238E27FC236}">
                <a16:creationId xmlns:a16="http://schemas.microsoft.com/office/drawing/2014/main" id="{FCBCDE62-6DB3-D575-3AF8-6C91D545AE98}"/>
              </a:ext>
            </a:extLst>
          </p:cNvPr>
          <p:cNvSpPr txBox="1"/>
          <p:nvPr/>
        </p:nvSpPr>
        <p:spPr>
          <a:xfrm>
            <a:off x="0" y="6616097"/>
            <a:ext cx="6094476" cy="261610"/>
          </a:xfrm>
          <a:prstGeom prst="rect">
            <a:avLst/>
          </a:prstGeom>
          <a:noFill/>
        </p:spPr>
        <p:txBody>
          <a:bodyPr wrap="square">
            <a:spAutoFit/>
          </a:bodyPr>
          <a:lstStyle/>
          <a:p>
            <a:r>
              <a:rPr lang="en-US" sz="1050" dirty="0">
                <a:hlinkClick r:id="rId5"/>
              </a:rPr>
              <a:t>6G: What, why, and how? - YouTube</a:t>
            </a:r>
            <a:endParaRPr lang="en-US" sz="1050" dirty="0"/>
          </a:p>
        </p:txBody>
      </p:sp>
    </p:spTree>
    <p:extLst>
      <p:ext uri="{BB962C8B-B14F-4D97-AF65-F5344CB8AC3E}">
        <p14:creationId xmlns:p14="http://schemas.microsoft.com/office/powerpoint/2010/main" val="407520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a:xfrm>
            <a:off x="838200" y="1791506"/>
            <a:ext cx="10515600" cy="1030383"/>
          </a:xfrm>
        </p:spPr>
        <p:txBody>
          <a:bodyPr vert="horz" lIns="91440" tIns="45720" rIns="91440" bIns="45720" rtlCol="0" anchor="t">
            <a:normAutofit fontScale="70000" lnSpcReduction="20000"/>
          </a:bodyPr>
          <a:lstStyle/>
          <a:p>
            <a:r>
              <a:rPr lang="en-US"/>
              <a:t>Requirements: ITU</a:t>
            </a:r>
          </a:p>
          <a:p>
            <a:r>
              <a:rPr lang="en-US"/>
              <a:t>Specification: 3GPP (3rd Generation Partnership Project)</a:t>
            </a:r>
          </a:p>
          <a:p>
            <a:r>
              <a:rPr lang="en-US"/>
              <a:t>Technology component: Global research community </a:t>
            </a:r>
          </a:p>
          <a:p>
            <a:endParaRPr lang="en-US"/>
          </a:p>
        </p:txBody>
      </p:sp>
      <p:graphicFrame>
        <p:nvGraphicFramePr>
          <p:cNvPr id="3" name="Table 2">
            <a:extLst>
              <a:ext uri="{FF2B5EF4-FFF2-40B4-BE49-F238E27FC236}">
                <a16:creationId xmlns:a16="http://schemas.microsoft.com/office/drawing/2014/main" id="{3347B38F-0BB4-31B4-8494-08F2EA8B1270}"/>
              </a:ext>
            </a:extLst>
          </p:cNvPr>
          <p:cNvGraphicFramePr>
            <a:graphicFrameLocks noGrp="1"/>
          </p:cNvGraphicFramePr>
          <p:nvPr/>
        </p:nvGraphicFramePr>
        <p:xfrm>
          <a:off x="216243" y="3130378"/>
          <a:ext cx="11896434" cy="3214014"/>
        </p:xfrm>
        <a:graphic>
          <a:graphicData uri="http://schemas.openxmlformats.org/drawingml/2006/table">
            <a:tbl>
              <a:tblPr firstRow="1" bandRow="1">
                <a:tableStyleId>{5940675A-B579-460E-94D1-54222C63F5DA}</a:tableStyleId>
              </a:tblPr>
              <a:tblGrid>
                <a:gridCol w="1321826">
                  <a:extLst>
                    <a:ext uri="{9D8B030D-6E8A-4147-A177-3AD203B41FA5}">
                      <a16:colId xmlns:a16="http://schemas.microsoft.com/office/drawing/2014/main" val="197546567"/>
                    </a:ext>
                  </a:extLst>
                </a:gridCol>
                <a:gridCol w="1321826">
                  <a:extLst>
                    <a:ext uri="{9D8B030D-6E8A-4147-A177-3AD203B41FA5}">
                      <a16:colId xmlns:a16="http://schemas.microsoft.com/office/drawing/2014/main" val="2930883950"/>
                    </a:ext>
                  </a:extLst>
                </a:gridCol>
                <a:gridCol w="1321826">
                  <a:extLst>
                    <a:ext uri="{9D8B030D-6E8A-4147-A177-3AD203B41FA5}">
                      <a16:colId xmlns:a16="http://schemas.microsoft.com/office/drawing/2014/main" val="2591700077"/>
                    </a:ext>
                  </a:extLst>
                </a:gridCol>
                <a:gridCol w="1321826">
                  <a:extLst>
                    <a:ext uri="{9D8B030D-6E8A-4147-A177-3AD203B41FA5}">
                      <a16:colId xmlns:a16="http://schemas.microsoft.com/office/drawing/2014/main" val="787895482"/>
                    </a:ext>
                  </a:extLst>
                </a:gridCol>
                <a:gridCol w="1321826">
                  <a:extLst>
                    <a:ext uri="{9D8B030D-6E8A-4147-A177-3AD203B41FA5}">
                      <a16:colId xmlns:a16="http://schemas.microsoft.com/office/drawing/2014/main" val="1097531806"/>
                    </a:ext>
                  </a:extLst>
                </a:gridCol>
                <a:gridCol w="1321826">
                  <a:extLst>
                    <a:ext uri="{9D8B030D-6E8A-4147-A177-3AD203B41FA5}">
                      <a16:colId xmlns:a16="http://schemas.microsoft.com/office/drawing/2014/main" val="2631844282"/>
                    </a:ext>
                  </a:extLst>
                </a:gridCol>
                <a:gridCol w="1321826">
                  <a:extLst>
                    <a:ext uri="{9D8B030D-6E8A-4147-A177-3AD203B41FA5}">
                      <a16:colId xmlns:a16="http://schemas.microsoft.com/office/drawing/2014/main" val="4260788839"/>
                    </a:ext>
                  </a:extLst>
                </a:gridCol>
                <a:gridCol w="1321826">
                  <a:extLst>
                    <a:ext uri="{9D8B030D-6E8A-4147-A177-3AD203B41FA5}">
                      <a16:colId xmlns:a16="http://schemas.microsoft.com/office/drawing/2014/main" val="1582863079"/>
                    </a:ext>
                  </a:extLst>
                </a:gridCol>
                <a:gridCol w="1321826">
                  <a:extLst>
                    <a:ext uri="{9D8B030D-6E8A-4147-A177-3AD203B41FA5}">
                      <a16:colId xmlns:a16="http://schemas.microsoft.com/office/drawing/2014/main" val="507161747"/>
                    </a:ext>
                  </a:extLst>
                </a:gridCol>
              </a:tblGrid>
              <a:tr h="535667">
                <a:tc>
                  <a:txBody>
                    <a:bodyPr/>
                    <a:lstStyle/>
                    <a:p>
                      <a:r>
                        <a:rPr lang="en-US"/>
                        <a:t>2019-2023</a:t>
                      </a:r>
                    </a:p>
                  </a:txBody>
                  <a:tcPr>
                    <a:lnL w="0">
                      <a:noFill/>
                    </a:lnL>
                    <a:lnR w="12700">
                      <a:solidFill>
                        <a:schemeClr val="tx1"/>
                      </a:solidFill>
                    </a:lnR>
                    <a:lnT w="0">
                      <a:noFill/>
                    </a:lnT>
                    <a:lnB w="0">
                      <a:noFill/>
                    </a:lnB>
                    <a:solidFill>
                      <a:schemeClr val="accent2">
                        <a:lumMod val="20000"/>
                        <a:lumOff val="80000"/>
                      </a:schemeClr>
                    </a:solidFill>
                  </a:tcPr>
                </a:tc>
                <a:tc>
                  <a:txBody>
                    <a:bodyPr/>
                    <a:lstStyle/>
                    <a:p>
                      <a:r>
                        <a:rPr lang="en-US"/>
                        <a:t>2024</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2025</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2026</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2027</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2028</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2029</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2030</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2031</a:t>
                      </a:r>
                    </a:p>
                  </a:txBody>
                  <a:tcPr>
                    <a:lnL w="12700">
                      <a:solidFill>
                        <a:schemeClr val="tx1"/>
                      </a:solidFill>
                    </a:lnL>
                    <a:lnR w="0">
                      <a:noFill/>
                    </a:lnR>
                    <a:lnT w="0">
                      <a:noFill/>
                    </a:lnT>
                    <a:lnB w="0">
                      <a:noFill/>
                    </a:lnB>
                    <a:solidFill>
                      <a:schemeClr val="accent2">
                        <a:lumMod val="20000"/>
                        <a:lumOff val="80000"/>
                      </a:schemeClr>
                    </a:solidFill>
                  </a:tcPr>
                </a:tc>
                <a:extLst>
                  <a:ext uri="{0D108BD9-81ED-4DB2-BD59-A6C34878D82A}">
                    <a16:rowId xmlns:a16="http://schemas.microsoft.com/office/drawing/2014/main" val="3812343539"/>
                  </a:ext>
                </a:extLst>
              </a:tr>
              <a:tr h="2678347">
                <a:tc>
                  <a:txBody>
                    <a:bodyPr/>
                    <a:lstStyle/>
                    <a:p>
                      <a:endParaRPr lang="en-US"/>
                    </a:p>
                  </a:txBody>
                  <a:tcPr>
                    <a:lnL w="0">
                      <a:no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0">
                      <a:noFill/>
                    </a:lnR>
                    <a:lnT w="0">
                      <a:noFill/>
                    </a:lnT>
                    <a:lnB w="0">
                      <a:noFill/>
                    </a:lnB>
                  </a:tcPr>
                </a:tc>
                <a:extLst>
                  <a:ext uri="{0D108BD9-81ED-4DB2-BD59-A6C34878D82A}">
                    <a16:rowId xmlns:a16="http://schemas.microsoft.com/office/drawing/2014/main" val="1981606505"/>
                  </a:ext>
                </a:extLst>
              </a:tr>
            </a:tbl>
          </a:graphicData>
        </a:graphic>
      </p:graphicFrame>
      <p:sp>
        <p:nvSpPr>
          <p:cNvPr id="2" name="Rectangle 1">
            <a:extLst>
              <a:ext uri="{FF2B5EF4-FFF2-40B4-BE49-F238E27FC236}">
                <a16:creationId xmlns:a16="http://schemas.microsoft.com/office/drawing/2014/main" id="{97CB1561-1088-B25A-A044-71329AFE7350}"/>
              </a:ext>
            </a:extLst>
          </p:cNvPr>
          <p:cNvSpPr/>
          <p:nvPr/>
        </p:nvSpPr>
        <p:spPr>
          <a:xfrm>
            <a:off x="453081" y="3923269"/>
            <a:ext cx="6260756" cy="27802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Research into 'enabling technologies'</a:t>
            </a:r>
          </a:p>
        </p:txBody>
      </p:sp>
      <p:sp>
        <p:nvSpPr>
          <p:cNvPr id="4" name="Rectangle 3">
            <a:extLst>
              <a:ext uri="{FF2B5EF4-FFF2-40B4-BE49-F238E27FC236}">
                <a16:creationId xmlns:a16="http://schemas.microsoft.com/office/drawing/2014/main" id="{E093A3FE-20A7-6BDC-CEDA-6D62ADA0CAE4}"/>
              </a:ext>
            </a:extLst>
          </p:cNvPr>
          <p:cNvSpPr/>
          <p:nvPr/>
        </p:nvSpPr>
        <p:spPr>
          <a:xfrm>
            <a:off x="8171273" y="6014687"/>
            <a:ext cx="3934058" cy="322159"/>
          </a:xfrm>
          <a:prstGeom prst="rect">
            <a:avLst/>
          </a:prstGeom>
          <a:solidFill>
            <a:srgbClr val="7030A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Deployment and service development</a:t>
            </a:r>
          </a:p>
        </p:txBody>
      </p:sp>
      <p:sp>
        <p:nvSpPr>
          <p:cNvPr id="10" name="TextBox 9">
            <a:extLst>
              <a:ext uri="{FF2B5EF4-FFF2-40B4-BE49-F238E27FC236}">
                <a16:creationId xmlns:a16="http://schemas.microsoft.com/office/drawing/2014/main" id="{5BED15BA-D80B-76D4-D19D-8DE1593F9EDA}"/>
              </a:ext>
            </a:extLst>
          </p:cNvPr>
          <p:cNvSpPr txBox="1"/>
          <p:nvPr/>
        </p:nvSpPr>
        <p:spPr>
          <a:xfrm>
            <a:off x="58694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WRC-23</a:t>
            </a:r>
          </a:p>
        </p:txBody>
      </p:sp>
      <p:sp>
        <p:nvSpPr>
          <p:cNvPr id="11" name="TextBox 10">
            <a:extLst>
              <a:ext uri="{FF2B5EF4-FFF2-40B4-BE49-F238E27FC236}">
                <a16:creationId xmlns:a16="http://schemas.microsoft.com/office/drawing/2014/main" id="{EEA06ABA-B142-4E52-1038-41CCA9D8F5B8}"/>
              </a:ext>
            </a:extLst>
          </p:cNvPr>
          <p:cNvSpPr txBox="1"/>
          <p:nvPr/>
        </p:nvSpPr>
        <p:spPr>
          <a:xfrm>
            <a:off x="587975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WRC-27</a:t>
            </a:r>
          </a:p>
        </p:txBody>
      </p:sp>
      <p:sp>
        <p:nvSpPr>
          <p:cNvPr id="12" name="Rectangle 11">
            <a:extLst>
              <a:ext uri="{FF2B5EF4-FFF2-40B4-BE49-F238E27FC236}">
                <a16:creationId xmlns:a16="http://schemas.microsoft.com/office/drawing/2014/main" id="{5C06402F-8FB6-954A-9FAA-FB6829FD8162}"/>
              </a:ext>
            </a:extLst>
          </p:cNvPr>
          <p:cNvSpPr/>
          <p:nvPr/>
        </p:nvSpPr>
        <p:spPr>
          <a:xfrm>
            <a:off x="5504272" y="4243551"/>
            <a:ext cx="2574815"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Technical proposals</a:t>
            </a:r>
          </a:p>
        </p:txBody>
      </p:sp>
      <p:sp>
        <p:nvSpPr>
          <p:cNvPr id="13" name="Rectangle 12">
            <a:extLst>
              <a:ext uri="{FF2B5EF4-FFF2-40B4-BE49-F238E27FC236}">
                <a16:creationId xmlns:a16="http://schemas.microsoft.com/office/drawing/2014/main" id="{B13F6A9E-00F5-95AD-C90A-DEAABC34CD72}"/>
              </a:ext>
            </a:extLst>
          </p:cNvPr>
          <p:cNvSpPr/>
          <p:nvPr/>
        </p:nvSpPr>
        <p:spPr>
          <a:xfrm>
            <a:off x="1550108" y="4243551"/>
            <a:ext cx="2636601"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performance requirement</a:t>
            </a:r>
          </a:p>
        </p:txBody>
      </p:sp>
      <p:sp>
        <p:nvSpPr>
          <p:cNvPr id="14" name="Rectangle 13">
            <a:extLst>
              <a:ext uri="{FF2B5EF4-FFF2-40B4-BE49-F238E27FC236}">
                <a16:creationId xmlns:a16="http://schemas.microsoft.com/office/drawing/2014/main" id="{020335DF-BCDA-136B-33B9-4514936959E0}"/>
              </a:ext>
            </a:extLst>
          </p:cNvPr>
          <p:cNvSpPr/>
          <p:nvPr/>
        </p:nvSpPr>
        <p:spPr>
          <a:xfrm>
            <a:off x="1683973" y="5057037"/>
            <a:ext cx="2132032"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3PP Release 19</a:t>
            </a:r>
          </a:p>
        </p:txBody>
      </p:sp>
      <p:sp>
        <p:nvSpPr>
          <p:cNvPr id="16" name="TextBox 15">
            <a:extLst>
              <a:ext uri="{FF2B5EF4-FFF2-40B4-BE49-F238E27FC236}">
                <a16:creationId xmlns:a16="http://schemas.microsoft.com/office/drawing/2014/main" id="{5FE92DBC-DF4F-2BAE-BDBB-254EBA3156BC}"/>
              </a:ext>
            </a:extLst>
          </p:cNvPr>
          <p:cNvSpPr txBox="1"/>
          <p:nvPr/>
        </p:nvSpPr>
        <p:spPr>
          <a:xfrm>
            <a:off x="586946" y="6425513"/>
            <a:ext cx="4473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IMT = international Mobile Telecommunication</a:t>
            </a:r>
          </a:p>
        </p:txBody>
      </p:sp>
      <p:sp>
        <p:nvSpPr>
          <p:cNvPr id="17" name="Rectangle 16">
            <a:extLst>
              <a:ext uri="{FF2B5EF4-FFF2-40B4-BE49-F238E27FC236}">
                <a16:creationId xmlns:a16="http://schemas.microsoft.com/office/drawing/2014/main" id="{C86C62F2-9649-CFAE-D2BB-46E2C226EDA9}"/>
              </a:ext>
            </a:extLst>
          </p:cNvPr>
          <p:cNvSpPr/>
          <p:nvPr/>
        </p:nvSpPr>
        <p:spPr>
          <a:xfrm>
            <a:off x="3897892" y="5057037"/>
            <a:ext cx="1977573"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20</a:t>
            </a:r>
          </a:p>
        </p:txBody>
      </p:sp>
      <p:sp>
        <p:nvSpPr>
          <p:cNvPr id="18" name="Rectangle 17">
            <a:extLst>
              <a:ext uri="{FF2B5EF4-FFF2-40B4-BE49-F238E27FC236}">
                <a16:creationId xmlns:a16="http://schemas.microsoft.com/office/drawing/2014/main" id="{8CD607D4-7057-FFA4-20C4-42D9EC689CDD}"/>
              </a:ext>
            </a:extLst>
          </p:cNvPr>
          <p:cNvSpPr/>
          <p:nvPr/>
        </p:nvSpPr>
        <p:spPr>
          <a:xfrm>
            <a:off x="5957351" y="5057037"/>
            <a:ext cx="2121735"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21</a:t>
            </a:r>
          </a:p>
        </p:txBody>
      </p:sp>
      <p:sp>
        <p:nvSpPr>
          <p:cNvPr id="19" name="Rectangle 18">
            <a:extLst>
              <a:ext uri="{FF2B5EF4-FFF2-40B4-BE49-F238E27FC236}">
                <a16:creationId xmlns:a16="http://schemas.microsoft.com/office/drawing/2014/main" id="{94C878C9-1A62-ECB8-93DA-6AEDBA49A99D}"/>
              </a:ext>
            </a:extLst>
          </p:cNvPr>
          <p:cNvSpPr/>
          <p:nvPr/>
        </p:nvSpPr>
        <p:spPr>
          <a:xfrm>
            <a:off x="1683973" y="5499821"/>
            <a:ext cx="6395113"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Study Items    Work items   technical specifications</a:t>
            </a:r>
          </a:p>
        </p:txBody>
      </p:sp>
      <p:cxnSp>
        <p:nvCxnSpPr>
          <p:cNvPr id="20" name="Straight Arrow Connector 19">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610D694B-81D1-8A8B-3A7F-B3F7141851C1}"/>
              </a:ext>
            </a:extLst>
          </p:cNvPr>
          <p:cNvCxnSpPr>
            <a:cxnSpLocks/>
          </p:cNvCxnSpPr>
          <p:nvPr/>
        </p:nvCxnSpPr>
        <p:spPr>
          <a:xfrm>
            <a:off x="4942701" y="5684106"/>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5" name="Star: 10 Points 14">
            <a:extLst>
              <a:ext uri="{FF2B5EF4-FFF2-40B4-BE49-F238E27FC236}">
                <a16:creationId xmlns:a16="http://schemas.microsoft.com/office/drawing/2014/main" id="{28314059-8209-F2CF-9FE7-540ED81CD454}"/>
              </a:ext>
            </a:extLst>
          </p:cNvPr>
          <p:cNvSpPr/>
          <p:nvPr/>
        </p:nvSpPr>
        <p:spPr>
          <a:xfrm>
            <a:off x="7887327" y="5374240"/>
            <a:ext cx="571499" cy="616856"/>
          </a:xfrm>
          <a:prstGeom prst="star10">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6G</a:t>
            </a:r>
          </a:p>
        </p:txBody>
      </p:sp>
      <p:cxnSp>
        <p:nvCxnSpPr>
          <p:cNvPr id="22" name="Straight Arrow Connector 21">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pic>
        <p:nvPicPr>
          <p:cNvPr id="25" name="Graphic 24" descr="ITU Logo PNG Transparent &amp; SVG Vector - Freebie Supply">
            <a:extLst>
              <a:ext uri="{FF2B5EF4-FFF2-40B4-BE49-F238E27FC236}">
                <a16:creationId xmlns:a16="http://schemas.microsoft.com/office/drawing/2014/main" id="{DD9F8A56-E9ED-6F7B-276A-8E1FEA0BFE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191" y="4592346"/>
            <a:ext cx="414640" cy="373455"/>
          </a:xfrm>
          <a:prstGeom prst="rect">
            <a:avLst/>
          </a:prstGeom>
        </p:spPr>
      </p:pic>
      <p:pic>
        <p:nvPicPr>
          <p:cNvPr id="26" name="Graphic 25" descr="ITU Logo PNG Transparent &amp; SVG Vector - Freebie Supply">
            <a:extLst>
              <a:ext uri="{FF2B5EF4-FFF2-40B4-BE49-F238E27FC236}">
                <a16:creationId xmlns:a16="http://schemas.microsoft.com/office/drawing/2014/main" id="{25FF57BA-84AD-B0B5-79FF-CB32E37C5C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0904" y="4592346"/>
            <a:ext cx="414640" cy="373455"/>
          </a:xfrm>
          <a:prstGeom prst="rect">
            <a:avLst/>
          </a:prstGeom>
        </p:spPr>
      </p:pic>
      <p:sp>
        <p:nvSpPr>
          <p:cNvPr id="27" name="Title 1">
            <a:extLst>
              <a:ext uri="{FF2B5EF4-FFF2-40B4-BE49-F238E27FC236}">
                <a16:creationId xmlns:a16="http://schemas.microsoft.com/office/drawing/2014/main" id="{22A86FE4-C03D-C7E2-B99D-0D301EDC8506}"/>
              </a:ext>
            </a:extLst>
          </p:cNvPr>
          <p:cNvSpPr>
            <a:spLocks noGrp="1"/>
          </p:cNvSpPr>
          <p:nvPr/>
        </p:nvSpPr>
        <p:spPr>
          <a:xfrm>
            <a:off x="511400" y="5118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The pathway to 6G Development</a:t>
            </a:r>
          </a:p>
        </p:txBody>
      </p:sp>
      <p:sp>
        <p:nvSpPr>
          <p:cNvPr id="28" name="TextBox 27">
            <a:extLst>
              <a:ext uri="{FF2B5EF4-FFF2-40B4-BE49-F238E27FC236}">
                <a16:creationId xmlns:a16="http://schemas.microsoft.com/office/drawing/2014/main" id="{770FC52D-5915-7E42-3905-F69290BB09D6}"/>
              </a:ext>
            </a:extLst>
          </p:cNvPr>
          <p:cNvSpPr txBox="1"/>
          <p:nvPr/>
        </p:nvSpPr>
        <p:spPr>
          <a:xfrm>
            <a:off x="6497052" y="6480658"/>
            <a:ext cx="6094476" cy="415498"/>
          </a:xfrm>
          <a:prstGeom prst="rect">
            <a:avLst/>
          </a:prstGeom>
          <a:noFill/>
        </p:spPr>
        <p:txBody>
          <a:bodyPr wrap="square">
            <a:spAutoFit/>
          </a:bodyPr>
          <a:lstStyle/>
          <a:p>
            <a:r>
              <a:rPr lang="en-US" sz="1050" u="sng" dirty="0">
                <a:solidFill>
                  <a:srgbClr val="467886"/>
                </a:solidFill>
                <a:latin typeface="Calibri"/>
                <a:cs typeface="Arial"/>
                <a:hlinkClick r:id="rId7"/>
              </a:rPr>
              <a:t>https://www.ericsson.com/49ac9c/assets/local/reports-papers/white-papers/2024/6g-spectrum.pdf</a:t>
            </a:r>
          </a:p>
          <a:p>
            <a:r>
              <a:rPr lang="en-US" sz="1050" dirty="0">
                <a:hlinkClick r:id="rId8"/>
              </a:rPr>
              <a:t>6G: What, why, and how? - YouTube</a:t>
            </a:r>
            <a:endParaRPr lang="en-US" sz="1050" dirty="0"/>
          </a:p>
        </p:txBody>
      </p:sp>
    </p:spTree>
    <p:extLst>
      <p:ext uri="{BB962C8B-B14F-4D97-AF65-F5344CB8AC3E}">
        <p14:creationId xmlns:p14="http://schemas.microsoft.com/office/powerpoint/2010/main" val="368801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a:xfrm>
            <a:off x="838200" y="1791506"/>
            <a:ext cx="10515600" cy="1030383"/>
          </a:xfrm>
        </p:spPr>
        <p:txBody>
          <a:bodyPr vert="horz" lIns="91440" tIns="45720" rIns="91440" bIns="45720" rtlCol="0" anchor="t">
            <a:normAutofit fontScale="70000" lnSpcReduction="20000"/>
          </a:bodyPr>
          <a:lstStyle/>
          <a:p>
            <a:r>
              <a:rPr lang="en-US"/>
              <a:t>Requirements: ITU</a:t>
            </a:r>
          </a:p>
          <a:p>
            <a:r>
              <a:rPr lang="en-US"/>
              <a:t>Specification: 3GPP (3rd Generation Partnership Project)</a:t>
            </a:r>
          </a:p>
          <a:p>
            <a:r>
              <a:rPr lang="en-US"/>
              <a:t>Technology component: Global research community </a:t>
            </a:r>
          </a:p>
          <a:p>
            <a:endParaRPr lang="en-US"/>
          </a:p>
        </p:txBody>
      </p:sp>
      <p:graphicFrame>
        <p:nvGraphicFramePr>
          <p:cNvPr id="3" name="Table 2">
            <a:extLst>
              <a:ext uri="{FF2B5EF4-FFF2-40B4-BE49-F238E27FC236}">
                <a16:creationId xmlns:a16="http://schemas.microsoft.com/office/drawing/2014/main" id="{3347B38F-0BB4-31B4-8494-08F2EA8B1270}"/>
              </a:ext>
            </a:extLst>
          </p:cNvPr>
          <p:cNvGraphicFramePr>
            <a:graphicFrameLocks noGrp="1"/>
          </p:cNvGraphicFramePr>
          <p:nvPr/>
        </p:nvGraphicFramePr>
        <p:xfrm>
          <a:off x="216243" y="3130378"/>
          <a:ext cx="11896434" cy="3214014"/>
        </p:xfrm>
        <a:graphic>
          <a:graphicData uri="http://schemas.openxmlformats.org/drawingml/2006/table">
            <a:tbl>
              <a:tblPr firstRow="1" bandRow="1">
                <a:tableStyleId>{5940675A-B579-460E-94D1-54222C63F5DA}</a:tableStyleId>
              </a:tblPr>
              <a:tblGrid>
                <a:gridCol w="1321826">
                  <a:extLst>
                    <a:ext uri="{9D8B030D-6E8A-4147-A177-3AD203B41FA5}">
                      <a16:colId xmlns:a16="http://schemas.microsoft.com/office/drawing/2014/main" val="197546567"/>
                    </a:ext>
                  </a:extLst>
                </a:gridCol>
                <a:gridCol w="1321826">
                  <a:extLst>
                    <a:ext uri="{9D8B030D-6E8A-4147-A177-3AD203B41FA5}">
                      <a16:colId xmlns:a16="http://schemas.microsoft.com/office/drawing/2014/main" val="2930883950"/>
                    </a:ext>
                  </a:extLst>
                </a:gridCol>
                <a:gridCol w="1321826">
                  <a:extLst>
                    <a:ext uri="{9D8B030D-6E8A-4147-A177-3AD203B41FA5}">
                      <a16:colId xmlns:a16="http://schemas.microsoft.com/office/drawing/2014/main" val="2591700077"/>
                    </a:ext>
                  </a:extLst>
                </a:gridCol>
                <a:gridCol w="1321826">
                  <a:extLst>
                    <a:ext uri="{9D8B030D-6E8A-4147-A177-3AD203B41FA5}">
                      <a16:colId xmlns:a16="http://schemas.microsoft.com/office/drawing/2014/main" val="787895482"/>
                    </a:ext>
                  </a:extLst>
                </a:gridCol>
                <a:gridCol w="1321826">
                  <a:extLst>
                    <a:ext uri="{9D8B030D-6E8A-4147-A177-3AD203B41FA5}">
                      <a16:colId xmlns:a16="http://schemas.microsoft.com/office/drawing/2014/main" val="1097531806"/>
                    </a:ext>
                  </a:extLst>
                </a:gridCol>
                <a:gridCol w="1321826">
                  <a:extLst>
                    <a:ext uri="{9D8B030D-6E8A-4147-A177-3AD203B41FA5}">
                      <a16:colId xmlns:a16="http://schemas.microsoft.com/office/drawing/2014/main" val="2631844282"/>
                    </a:ext>
                  </a:extLst>
                </a:gridCol>
                <a:gridCol w="1321826">
                  <a:extLst>
                    <a:ext uri="{9D8B030D-6E8A-4147-A177-3AD203B41FA5}">
                      <a16:colId xmlns:a16="http://schemas.microsoft.com/office/drawing/2014/main" val="4260788839"/>
                    </a:ext>
                  </a:extLst>
                </a:gridCol>
                <a:gridCol w="1321826">
                  <a:extLst>
                    <a:ext uri="{9D8B030D-6E8A-4147-A177-3AD203B41FA5}">
                      <a16:colId xmlns:a16="http://schemas.microsoft.com/office/drawing/2014/main" val="1582863079"/>
                    </a:ext>
                  </a:extLst>
                </a:gridCol>
                <a:gridCol w="1321826">
                  <a:extLst>
                    <a:ext uri="{9D8B030D-6E8A-4147-A177-3AD203B41FA5}">
                      <a16:colId xmlns:a16="http://schemas.microsoft.com/office/drawing/2014/main" val="507161747"/>
                    </a:ext>
                  </a:extLst>
                </a:gridCol>
              </a:tblGrid>
              <a:tr h="535667">
                <a:tc>
                  <a:txBody>
                    <a:bodyPr/>
                    <a:lstStyle/>
                    <a:p>
                      <a:r>
                        <a:rPr lang="en-US"/>
                        <a:t>2019-2023</a:t>
                      </a:r>
                    </a:p>
                  </a:txBody>
                  <a:tcPr>
                    <a:lnL w="0">
                      <a:noFill/>
                    </a:lnL>
                    <a:lnR w="12700">
                      <a:solidFill>
                        <a:schemeClr val="tx1"/>
                      </a:solidFill>
                    </a:lnR>
                    <a:lnT w="0">
                      <a:noFill/>
                    </a:lnT>
                    <a:lnB w="0">
                      <a:noFill/>
                    </a:lnB>
                    <a:solidFill>
                      <a:schemeClr val="accent2">
                        <a:lumMod val="20000"/>
                        <a:lumOff val="80000"/>
                      </a:schemeClr>
                    </a:solidFill>
                  </a:tcPr>
                </a:tc>
                <a:tc>
                  <a:txBody>
                    <a:bodyPr/>
                    <a:lstStyle/>
                    <a:p>
                      <a:r>
                        <a:rPr lang="en-US"/>
                        <a:t>2024</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2025</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2026</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2027</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2028</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2029</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2030</a:t>
                      </a:r>
                    </a:p>
                  </a:txBody>
                  <a:tcPr>
                    <a:lnL w="12700">
                      <a:solidFill>
                        <a:schemeClr val="tx1"/>
                      </a:solidFill>
                    </a:lnL>
                    <a:lnR w="12700">
                      <a:solidFill>
                        <a:schemeClr val="tx1"/>
                      </a:solidFill>
                    </a:lnR>
                    <a:lnT w="0">
                      <a:noFill/>
                    </a:lnT>
                    <a:lnB w="0">
                      <a:noFill/>
                    </a:lnB>
                    <a:solidFill>
                      <a:schemeClr val="accent2">
                        <a:lumMod val="20000"/>
                        <a:lumOff val="80000"/>
                      </a:schemeClr>
                    </a:solidFill>
                  </a:tcPr>
                </a:tc>
                <a:tc>
                  <a:txBody>
                    <a:bodyPr/>
                    <a:lstStyle/>
                    <a:p>
                      <a:r>
                        <a:rPr lang="en-US"/>
                        <a:t>2031</a:t>
                      </a:r>
                    </a:p>
                  </a:txBody>
                  <a:tcPr>
                    <a:lnL w="12700">
                      <a:solidFill>
                        <a:schemeClr val="tx1"/>
                      </a:solidFill>
                    </a:lnL>
                    <a:lnR w="0">
                      <a:noFill/>
                    </a:lnR>
                    <a:lnT w="0">
                      <a:noFill/>
                    </a:lnT>
                    <a:lnB w="0">
                      <a:noFill/>
                    </a:lnB>
                    <a:solidFill>
                      <a:schemeClr val="accent2">
                        <a:lumMod val="20000"/>
                        <a:lumOff val="80000"/>
                      </a:schemeClr>
                    </a:solidFill>
                  </a:tcPr>
                </a:tc>
                <a:extLst>
                  <a:ext uri="{0D108BD9-81ED-4DB2-BD59-A6C34878D82A}">
                    <a16:rowId xmlns:a16="http://schemas.microsoft.com/office/drawing/2014/main" val="3812343539"/>
                  </a:ext>
                </a:extLst>
              </a:tr>
              <a:tr h="2678347">
                <a:tc>
                  <a:txBody>
                    <a:bodyPr/>
                    <a:lstStyle/>
                    <a:p>
                      <a:endParaRPr lang="en-US"/>
                    </a:p>
                  </a:txBody>
                  <a:tcPr>
                    <a:lnL w="0">
                      <a:no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0">
                      <a:noFill/>
                    </a:lnR>
                    <a:lnT w="0">
                      <a:noFill/>
                    </a:lnT>
                    <a:lnB w="0">
                      <a:noFill/>
                    </a:lnB>
                  </a:tcPr>
                </a:tc>
                <a:extLst>
                  <a:ext uri="{0D108BD9-81ED-4DB2-BD59-A6C34878D82A}">
                    <a16:rowId xmlns:a16="http://schemas.microsoft.com/office/drawing/2014/main" val="1981606505"/>
                  </a:ext>
                </a:extLst>
              </a:tr>
            </a:tbl>
          </a:graphicData>
        </a:graphic>
      </p:graphicFrame>
      <p:sp>
        <p:nvSpPr>
          <p:cNvPr id="2" name="Rectangle 1">
            <a:extLst>
              <a:ext uri="{FF2B5EF4-FFF2-40B4-BE49-F238E27FC236}">
                <a16:creationId xmlns:a16="http://schemas.microsoft.com/office/drawing/2014/main" id="{97CB1561-1088-B25A-A044-71329AFE7350}"/>
              </a:ext>
            </a:extLst>
          </p:cNvPr>
          <p:cNvSpPr/>
          <p:nvPr/>
        </p:nvSpPr>
        <p:spPr>
          <a:xfrm>
            <a:off x="453081" y="3923269"/>
            <a:ext cx="6260756" cy="27802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Research into 'enabling technologies'</a:t>
            </a:r>
          </a:p>
        </p:txBody>
      </p:sp>
      <p:sp>
        <p:nvSpPr>
          <p:cNvPr id="4" name="Rectangle 3">
            <a:extLst>
              <a:ext uri="{FF2B5EF4-FFF2-40B4-BE49-F238E27FC236}">
                <a16:creationId xmlns:a16="http://schemas.microsoft.com/office/drawing/2014/main" id="{E093A3FE-20A7-6BDC-CEDA-6D62ADA0CAE4}"/>
              </a:ext>
            </a:extLst>
          </p:cNvPr>
          <p:cNvSpPr/>
          <p:nvPr/>
        </p:nvSpPr>
        <p:spPr>
          <a:xfrm>
            <a:off x="8171273" y="6014687"/>
            <a:ext cx="3934058" cy="322159"/>
          </a:xfrm>
          <a:prstGeom prst="rect">
            <a:avLst/>
          </a:prstGeom>
          <a:solidFill>
            <a:srgbClr val="7030A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Deployment and service development</a:t>
            </a:r>
          </a:p>
        </p:txBody>
      </p:sp>
      <p:sp>
        <p:nvSpPr>
          <p:cNvPr id="10" name="TextBox 9">
            <a:extLst>
              <a:ext uri="{FF2B5EF4-FFF2-40B4-BE49-F238E27FC236}">
                <a16:creationId xmlns:a16="http://schemas.microsoft.com/office/drawing/2014/main" id="{5BED15BA-D80B-76D4-D19D-8DE1593F9EDA}"/>
              </a:ext>
            </a:extLst>
          </p:cNvPr>
          <p:cNvSpPr txBox="1"/>
          <p:nvPr/>
        </p:nvSpPr>
        <p:spPr>
          <a:xfrm>
            <a:off x="58694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WRC-23</a:t>
            </a:r>
          </a:p>
        </p:txBody>
      </p:sp>
      <p:sp>
        <p:nvSpPr>
          <p:cNvPr id="11" name="TextBox 10">
            <a:extLst>
              <a:ext uri="{FF2B5EF4-FFF2-40B4-BE49-F238E27FC236}">
                <a16:creationId xmlns:a16="http://schemas.microsoft.com/office/drawing/2014/main" id="{EEA06ABA-B142-4E52-1038-41CCA9D8F5B8}"/>
              </a:ext>
            </a:extLst>
          </p:cNvPr>
          <p:cNvSpPr txBox="1"/>
          <p:nvPr/>
        </p:nvSpPr>
        <p:spPr>
          <a:xfrm>
            <a:off x="5879756" y="458229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WRC-27</a:t>
            </a:r>
          </a:p>
        </p:txBody>
      </p:sp>
      <p:sp>
        <p:nvSpPr>
          <p:cNvPr id="12" name="Rectangle 11">
            <a:extLst>
              <a:ext uri="{FF2B5EF4-FFF2-40B4-BE49-F238E27FC236}">
                <a16:creationId xmlns:a16="http://schemas.microsoft.com/office/drawing/2014/main" id="{5C06402F-8FB6-954A-9FAA-FB6829FD8162}"/>
              </a:ext>
            </a:extLst>
          </p:cNvPr>
          <p:cNvSpPr/>
          <p:nvPr/>
        </p:nvSpPr>
        <p:spPr>
          <a:xfrm>
            <a:off x="5504272" y="4243551"/>
            <a:ext cx="2574815"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Technical proposals</a:t>
            </a:r>
          </a:p>
        </p:txBody>
      </p:sp>
      <p:sp>
        <p:nvSpPr>
          <p:cNvPr id="13" name="Rectangle 12">
            <a:extLst>
              <a:ext uri="{FF2B5EF4-FFF2-40B4-BE49-F238E27FC236}">
                <a16:creationId xmlns:a16="http://schemas.microsoft.com/office/drawing/2014/main" id="{B13F6A9E-00F5-95AD-C90A-DEAABC34CD72}"/>
              </a:ext>
            </a:extLst>
          </p:cNvPr>
          <p:cNvSpPr/>
          <p:nvPr/>
        </p:nvSpPr>
        <p:spPr>
          <a:xfrm>
            <a:off x="1550108" y="4243551"/>
            <a:ext cx="2636601" cy="34275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rPr>
              <a:t>IMT-2030 performance requirement</a:t>
            </a:r>
          </a:p>
        </p:txBody>
      </p:sp>
      <p:sp>
        <p:nvSpPr>
          <p:cNvPr id="14" name="Rectangle 13">
            <a:extLst>
              <a:ext uri="{FF2B5EF4-FFF2-40B4-BE49-F238E27FC236}">
                <a16:creationId xmlns:a16="http://schemas.microsoft.com/office/drawing/2014/main" id="{020335DF-BCDA-136B-33B9-4514936959E0}"/>
              </a:ext>
            </a:extLst>
          </p:cNvPr>
          <p:cNvSpPr/>
          <p:nvPr/>
        </p:nvSpPr>
        <p:spPr>
          <a:xfrm>
            <a:off x="1683973" y="5057037"/>
            <a:ext cx="2132032"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3PP Release 19</a:t>
            </a:r>
          </a:p>
        </p:txBody>
      </p:sp>
      <p:sp>
        <p:nvSpPr>
          <p:cNvPr id="16" name="TextBox 15">
            <a:extLst>
              <a:ext uri="{FF2B5EF4-FFF2-40B4-BE49-F238E27FC236}">
                <a16:creationId xmlns:a16="http://schemas.microsoft.com/office/drawing/2014/main" id="{5FE92DBC-DF4F-2BAE-BDBB-254EBA3156BC}"/>
              </a:ext>
            </a:extLst>
          </p:cNvPr>
          <p:cNvSpPr txBox="1"/>
          <p:nvPr/>
        </p:nvSpPr>
        <p:spPr>
          <a:xfrm>
            <a:off x="586946" y="6425513"/>
            <a:ext cx="4473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IMT = international Mobile Telecommunication</a:t>
            </a:r>
          </a:p>
        </p:txBody>
      </p:sp>
      <p:sp>
        <p:nvSpPr>
          <p:cNvPr id="17" name="Rectangle 16">
            <a:extLst>
              <a:ext uri="{FF2B5EF4-FFF2-40B4-BE49-F238E27FC236}">
                <a16:creationId xmlns:a16="http://schemas.microsoft.com/office/drawing/2014/main" id="{C86C62F2-9649-CFAE-D2BB-46E2C226EDA9}"/>
              </a:ext>
            </a:extLst>
          </p:cNvPr>
          <p:cNvSpPr/>
          <p:nvPr/>
        </p:nvSpPr>
        <p:spPr>
          <a:xfrm>
            <a:off x="3897892" y="5057037"/>
            <a:ext cx="1977573"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20</a:t>
            </a:r>
          </a:p>
        </p:txBody>
      </p:sp>
      <p:sp>
        <p:nvSpPr>
          <p:cNvPr id="18" name="Rectangle 17">
            <a:extLst>
              <a:ext uri="{FF2B5EF4-FFF2-40B4-BE49-F238E27FC236}">
                <a16:creationId xmlns:a16="http://schemas.microsoft.com/office/drawing/2014/main" id="{8CD607D4-7057-FFA4-20C4-42D9EC689CDD}"/>
              </a:ext>
            </a:extLst>
          </p:cNvPr>
          <p:cNvSpPr/>
          <p:nvPr/>
        </p:nvSpPr>
        <p:spPr>
          <a:xfrm>
            <a:off x="5957351" y="5057037"/>
            <a:ext cx="2121735"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21</a:t>
            </a:r>
          </a:p>
        </p:txBody>
      </p:sp>
      <p:sp>
        <p:nvSpPr>
          <p:cNvPr id="19" name="Rectangle 18">
            <a:extLst>
              <a:ext uri="{FF2B5EF4-FFF2-40B4-BE49-F238E27FC236}">
                <a16:creationId xmlns:a16="http://schemas.microsoft.com/office/drawing/2014/main" id="{94C878C9-1A62-ECB8-93DA-6AEDBA49A99D}"/>
              </a:ext>
            </a:extLst>
          </p:cNvPr>
          <p:cNvSpPr/>
          <p:nvPr/>
        </p:nvSpPr>
        <p:spPr>
          <a:xfrm>
            <a:off x="1683973" y="5499821"/>
            <a:ext cx="6395113"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Study Items    Work items   technical specifications</a:t>
            </a:r>
          </a:p>
        </p:txBody>
      </p:sp>
      <p:cxnSp>
        <p:nvCxnSpPr>
          <p:cNvPr id="20" name="Straight Arrow Connector 19">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610D694B-81D1-8A8B-3A7F-B3F7141851C1}"/>
              </a:ext>
            </a:extLst>
          </p:cNvPr>
          <p:cNvCxnSpPr>
            <a:cxnSpLocks/>
          </p:cNvCxnSpPr>
          <p:nvPr/>
        </p:nvCxnSpPr>
        <p:spPr>
          <a:xfrm>
            <a:off x="4942701" y="5684106"/>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C0379B8D-D64D-4B06-BE04-75066B9313D9}"/>
              </a:ext>
            </a:extLst>
          </p:cNvPr>
          <p:cNvCxnSpPr/>
          <p:nvPr/>
        </p:nvCxnSpPr>
        <p:spPr>
          <a:xfrm>
            <a:off x="3326026" y="5673809"/>
            <a:ext cx="4839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2537D60F-0811-EB89-4D88-51DB05AFDFE2}"/>
              </a:ext>
            </a:extLst>
          </p:cNvPr>
          <p:cNvSpPr/>
          <p:nvPr/>
        </p:nvSpPr>
        <p:spPr>
          <a:xfrm>
            <a:off x="8171270" y="5057037"/>
            <a:ext cx="2121735"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22</a:t>
            </a:r>
          </a:p>
        </p:txBody>
      </p:sp>
      <p:sp>
        <p:nvSpPr>
          <p:cNvPr id="25" name="Rectangle 24">
            <a:extLst>
              <a:ext uri="{FF2B5EF4-FFF2-40B4-BE49-F238E27FC236}">
                <a16:creationId xmlns:a16="http://schemas.microsoft.com/office/drawing/2014/main" id="{6BB8DD82-96E9-86E9-1F98-D9A740FDAE9B}"/>
              </a:ext>
            </a:extLst>
          </p:cNvPr>
          <p:cNvSpPr/>
          <p:nvPr/>
        </p:nvSpPr>
        <p:spPr>
          <a:xfrm>
            <a:off x="10436675" y="5057037"/>
            <a:ext cx="1668654"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Rel. 23</a:t>
            </a:r>
          </a:p>
        </p:txBody>
      </p:sp>
      <p:sp>
        <p:nvSpPr>
          <p:cNvPr id="26" name="Rectangle 25">
            <a:extLst>
              <a:ext uri="{FF2B5EF4-FFF2-40B4-BE49-F238E27FC236}">
                <a16:creationId xmlns:a16="http://schemas.microsoft.com/office/drawing/2014/main" id="{9794C8CF-8F02-34C7-3A6C-87B8861B9362}"/>
              </a:ext>
            </a:extLst>
          </p:cNvPr>
          <p:cNvSpPr/>
          <p:nvPr/>
        </p:nvSpPr>
        <p:spPr>
          <a:xfrm>
            <a:off x="8315432" y="5499821"/>
            <a:ext cx="3656032" cy="3427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Enhancements</a:t>
            </a:r>
          </a:p>
        </p:txBody>
      </p:sp>
      <p:sp>
        <p:nvSpPr>
          <p:cNvPr id="27" name="Star: 10 Points 26">
            <a:extLst>
              <a:ext uri="{FF2B5EF4-FFF2-40B4-BE49-F238E27FC236}">
                <a16:creationId xmlns:a16="http://schemas.microsoft.com/office/drawing/2014/main" id="{28314059-8209-F2CF-9FE7-540ED81CD454}"/>
              </a:ext>
            </a:extLst>
          </p:cNvPr>
          <p:cNvSpPr/>
          <p:nvPr/>
        </p:nvSpPr>
        <p:spPr>
          <a:xfrm>
            <a:off x="7887328" y="5384538"/>
            <a:ext cx="571499" cy="616856"/>
          </a:xfrm>
          <a:prstGeom prst="star10">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solidFill>
                  <a:schemeClr val="tx1"/>
                </a:solidFill>
              </a:rPr>
              <a:t>6G</a:t>
            </a:r>
          </a:p>
        </p:txBody>
      </p:sp>
      <p:sp>
        <p:nvSpPr>
          <p:cNvPr id="28" name="Title 1">
            <a:extLst>
              <a:ext uri="{FF2B5EF4-FFF2-40B4-BE49-F238E27FC236}">
                <a16:creationId xmlns:a16="http://schemas.microsoft.com/office/drawing/2014/main" id="{BEC9302C-B8D4-9539-C9D0-44F99237A2FF}"/>
              </a:ext>
            </a:extLst>
          </p:cNvPr>
          <p:cNvSpPr>
            <a:spLocks noGrp="1"/>
          </p:cNvSpPr>
          <p:nvPr/>
        </p:nvSpPr>
        <p:spPr>
          <a:xfrm>
            <a:off x="511400" y="4767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The pathway to 6G Development</a:t>
            </a:r>
          </a:p>
        </p:txBody>
      </p:sp>
      <p:sp>
        <p:nvSpPr>
          <p:cNvPr id="8" name="TextBox 7">
            <a:extLst>
              <a:ext uri="{FF2B5EF4-FFF2-40B4-BE49-F238E27FC236}">
                <a16:creationId xmlns:a16="http://schemas.microsoft.com/office/drawing/2014/main" id="{5043A284-FB62-D582-CB10-5E3889704A2C}"/>
              </a:ext>
            </a:extLst>
          </p:cNvPr>
          <p:cNvSpPr txBox="1"/>
          <p:nvPr/>
        </p:nvSpPr>
        <p:spPr>
          <a:xfrm>
            <a:off x="6516303" y="6464144"/>
            <a:ext cx="6094476" cy="415498"/>
          </a:xfrm>
          <a:prstGeom prst="rect">
            <a:avLst/>
          </a:prstGeom>
          <a:noFill/>
        </p:spPr>
        <p:txBody>
          <a:bodyPr wrap="square">
            <a:spAutoFit/>
          </a:bodyPr>
          <a:lstStyle/>
          <a:p>
            <a:r>
              <a:rPr lang="en-US" sz="1050" u="sng" dirty="0">
                <a:solidFill>
                  <a:srgbClr val="467886"/>
                </a:solidFill>
                <a:latin typeface="Calibri"/>
                <a:cs typeface="Arial"/>
                <a:hlinkClick r:id="rId5"/>
              </a:rPr>
              <a:t>https://www.ericsson.com/49ac9c/assets/local/reports-papers/white-papers/2024/6g-spectrum.pdf</a:t>
            </a:r>
          </a:p>
          <a:p>
            <a:r>
              <a:rPr lang="en-US" sz="1050" dirty="0">
                <a:hlinkClick r:id="rId6"/>
              </a:rPr>
              <a:t>6G: What, why, and how? - YouTube</a:t>
            </a:r>
            <a:endParaRPr lang="en-US" sz="1050" dirty="0"/>
          </a:p>
        </p:txBody>
      </p:sp>
    </p:spTree>
    <p:extLst>
      <p:ext uri="{BB962C8B-B14F-4D97-AF65-F5344CB8AC3E}">
        <p14:creationId xmlns:p14="http://schemas.microsoft.com/office/powerpoint/2010/main" val="333207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409042" y="2492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IMT-2030 Requirements: </a:t>
            </a:r>
            <a:r>
              <a:rPr lang="en-US" sz="4000">
                <a:latin typeface="Times New Roman"/>
                <a:ea typeface="+mj-lt"/>
                <a:cs typeface="+mj-lt"/>
              </a:rPr>
              <a:t>Usage scenarios</a:t>
            </a:r>
            <a:endParaRPr lang="en-US">
              <a:latin typeface="Times New Roman"/>
              <a:cs typeface="Times New Roman"/>
            </a:endParaRP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pPr lvl="1"/>
            <a:endParaRPr lang="en-US" sz="1800"/>
          </a:p>
          <a:p>
            <a:endParaRPr lang="en-US"/>
          </a:p>
        </p:txBody>
      </p:sp>
      <p:pic>
        <p:nvPicPr>
          <p:cNvPr id="3" name="Picture 2" descr="A diagram of a diagram&#10;&#10;Description automatically generated">
            <a:extLst>
              <a:ext uri="{FF2B5EF4-FFF2-40B4-BE49-F238E27FC236}">
                <a16:creationId xmlns:a16="http://schemas.microsoft.com/office/drawing/2014/main" id="{EFFCB6D9-2443-94F3-C293-BCF776D4CE76}"/>
              </a:ext>
            </a:extLst>
          </p:cNvPr>
          <p:cNvPicPr>
            <a:picLocks noChangeAspect="1"/>
          </p:cNvPicPr>
          <p:nvPr/>
        </p:nvPicPr>
        <p:blipFill>
          <a:blip r:embed="rId5"/>
          <a:stretch>
            <a:fillRect/>
          </a:stretch>
        </p:blipFill>
        <p:spPr>
          <a:xfrm>
            <a:off x="164522" y="1552430"/>
            <a:ext cx="5011095" cy="5152031"/>
          </a:xfrm>
          <a:prstGeom prst="rect">
            <a:avLst/>
          </a:prstGeom>
          <a:ln>
            <a:noFill/>
          </a:ln>
        </p:spPr>
      </p:pic>
      <p:sp>
        <p:nvSpPr>
          <p:cNvPr id="4" name="TextBox 3">
            <a:extLst>
              <a:ext uri="{FF2B5EF4-FFF2-40B4-BE49-F238E27FC236}">
                <a16:creationId xmlns:a16="http://schemas.microsoft.com/office/drawing/2014/main" id="{2CDF4905-36BB-735F-4789-C03D64427EA8}"/>
              </a:ext>
            </a:extLst>
          </p:cNvPr>
          <p:cNvSpPr txBox="1"/>
          <p:nvPr/>
        </p:nvSpPr>
        <p:spPr>
          <a:xfrm>
            <a:off x="4839341" y="5476607"/>
            <a:ext cx="68695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eMBB</a:t>
            </a:r>
            <a:r>
              <a:rPr lang="en-US"/>
              <a:t> = </a:t>
            </a:r>
            <a:r>
              <a:rPr lang="en-US" err="1"/>
              <a:t>Enhnce</a:t>
            </a:r>
            <a:r>
              <a:rPr lang="en-US"/>
              <a:t> mobile broadband</a:t>
            </a:r>
          </a:p>
          <a:p>
            <a:r>
              <a:rPr lang="en-US" err="1"/>
              <a:t>mMTC</a:t>
            </a:r>
            <a:r>
              <a:rPr lang="en-US"/>
              <a:t> = Massive machine-type communications</a:t>
            </a:r>
          </a:p>
          <a:p>
            <a:r>
              <a:rPr lang="en-US"/>
              <a:t>URLLC= Ultera-reliable low latency communication</a:t>
            </a:r>
          </a:p>
        </p:txBody>
      </p:sp>
      <p:sp>
        <p:nvSpPr>
          <p:cNvPr id="10" name="TextBox 9">
            <a:extLst>
              <a:ext uri="{FF2B5EF4-FFF2-40B4-BE49-F238E27FC236}">
                <a16:creationId xmlns:a16="http://schemas.microsoft.com/office/drawing/2014/main" id="{5F799E99-2FBE-5C5E-025C-DE61031909CA}"/>
              </a:ext>
            </a:extLst>
          </p:cNvPr>
          <p:cNvSpPr txBox="1"/>
          <p:nvPr/>
        </p:nvSpPr>
        <p:spPr>
          <a:xfrm>
            <a:off x="5941036" y="1710286"/>
            <a:ext cx="4206185" cy="3785652"/>
          </a:xfrm>
          <a:prstGeom prst="rect">
            <a:avLst/>
          </a:prstGeom>
          <a:solidFill>
            <a:srgbClr val="51A333">
              <a:alpha val="35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I</a:t>
            </a:r>
            <a:r>
              <a:rPr lang="en-US" sz="2400">
                <a:solidFill>
                  <a:srgbClr val="000000"/>
                </a:solidFill>
                <a:ea typeface="+mn-lt"/>
                <a:cs typeface="+mn-lt"/>
              </a:rPr>
              <a:t>mmersive Communication</a:t>
            </a:r>
            <a:endParaRPr lang="en-US" sz="2400">
              <a:solidFill>
                <a:srgbClr val="000000"/>
              </a:solidFill>
            </a:endParaRPr>
          </a:p>
          <a:p>
            <a:pPr marL="342900" indent="-342900">
              <a:buFont typeface="Arial"/>
              <a:buChar char="•"/>
            </a:pPr>
            <a:r>
              <a:rPr lang="en-US" sz="2400">
                <a:solidFill>
                  <a:srgbClr val="000000"/>
                </a:solidFill>
                <a:ea typeface="+mn-lt"/>
                <a:cs typeface="+mn-lt"/>
              </a:rPr>
              <a:t>Hyper Reliable and Low-Latency Communication</a:t>
            </a:r>
            <a:endParaRPr lang="en-US" sz="2400">
              <a:solidFill>
                <a:srgbClr val="000000"/>
              </a:solidFill>
            </a:endParaRPr>
          </a:p>
          <a:p>
            <a:pPr marL="342900" indent="-342900">
              <a:buFont typeface="Arial"/>
              <a:buChar char="•"/>
            </a:pPr>
            <a:r>
              <a:rPr lang="en-US" sz="2400">
                <a:solidFill>
                  <a:srgbClr val="000000"/>
                </a:solidFill>
                <a:ea typeface="+mn-lt"/>
                <a:cs typeface="+mn-lt"/>
              </a:rPr>
              <a:t>Massive Communication</a:t>
            </a:r>
            <a:endParaRPr lang="en-US" sz="2400">
              <a:solidFill>
                <a:srgbClr val="000000"/>
              </a:solidFill>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Integrated Sensing and Communication</a:t>
            </a:r>
          </a:p>
          <a:p>
            <a:pPr marL="342900" indent="-342900">
              <a:buFont typeface="Arial"/>
              <a:buChar char="•"/>
            </a:pPr>
            <a:r>
              <a:rPr lang="en-US" sz="2400"/>
              <a:t>Artificial Intelligence and Communication</a:t>
            </a:r>
          </a:p>
          <a:p>
            <a:pPr marL="342900" indent="-342900">
              <a:buFont typeface="Arial"/>
              <a:buChar char="•"/>
            </a:pPr>
            <a:r>
              <a:rPr lang="en-US" sz="2400"/>
              <a:t>Ubiquitous Connectivity</a:t>
            </a:r>
          </a:p>
        </p:txBody>
      </p:sp>
      <p:sp>
        <p:nvSpPr>
          <p:cNvPr id="2" name="TextBox 1">
            <a:extLst>
              <a:ext uri="{FF2B5EF4-FFF2-40B4-BE49-F238E27FC236}">
                <a16:creationId xmlns:a16="http://schemas.microsoft.com/office/drawing/2014/main" id="{E89DA2AC-6E58-9157-5553-58F7497629BB}"/>
              </a:ext>
            </a:extLst>
          </p:cNvPr>
          <p:cNvSpPr txBox="1"/>
          <p:nvPr/>
        </p:nvSpPr>
        <p:spPr>
          <a:xfrm>
            <a:off x="4544373" y="6339437"/>
            <a:ext cx="7647627" cy="538609"/>
          </a:xfrm>
          <a:prstGeom prst="rect">
            <a:avLst/>
          </a:prstGeom>
          <a:noFill/>
        </p:spPr>
        <p:txBody>
          <a:bodyPr wrap="square">
            <a:spAutoFit/>
          </a:bodyPr>
          <a:lstStyle/>
          <a:p>
            <a:r>
              <a:rPr lang="en-US" sz="1050" dirty="0">
                <a:hlinkClick r:id="rId6"/>
              </a:rPr>
              <a:t>https://www.itu.int/en/ITU-R/study-groups/rsg5/rwp5d/imt-2030/Documents/IMT-2030%20Capabilities%20post%20SG5.pdf</a:t>
            </a:r>
            <a:endParaRPr lang="en-US" sz="1050" dirty="0"/>
          </a:p>
          <a:p>
            <a:r>
              <a:rPr lang="en-US" sz="1050" dirty="0">
                <a:hlinkClick r:id="rId7"/>
              </a:rPr>
              <a:t>6G: What, why, and how? – YouTube</a:t>
            </a:r>
            <a:endParaRPr lang="en-US" sz="1050" dirty="0"/>
          </a:p>
          <a:p>
            <a:r>
              <a:rPr lang="en-US" sz="800" dirty="0">
                <a:hlinkClick r:id="rId8"/>
              </a:rPr>
              <a:t>https://www.sharetechnote.com/html/6G/6G_WhatIsIt.html#ITU</a:t>
            </a:r>
            <a:endParaRPr lang="en-US" sz="800" dirty="0">
              <a:ea typeface="Calibri"/>
              <a:cs typeface="Calibri"/>
            </a:endParaRPr>
          </a:p>
        </p:txBody>
      </p:sp>
    </p:spTree>
    <p:extLst>
      <p:ext uri="{BB962C8B-B14F-4D97-AF65-F5344CB8AC3E}">
        <p14:creationId xmlns:p14="http://schemas.microsoft.com/office/powerpoint/2010/main" val="224299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9E642-E7D3-B231-4F8F-1F91BBE90028}"/>
              </a:ext>
            </a:extLst>
          </p:cNvPr>
          <p:cNvSpPr/>
          <p:nvPr/>
        </p:nvSpPr>
        <p:spPr>
          <a:xfrm>
            <a:off x="0" y="-3175"/>
            <a:ext cx="12192000" cy="15240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CB8CC4F-10BA-9230-438F-6B150E9D0211}"/>
                  </a:ext>
                </a:extLst>
              </p14:cNvPr>
              <p14:cNvContentPartPr/>
              <p14:nvPr/>
            </p14:nvContentPartPr>
            <p14:xfrm>
              <a:off x="506301" y="525275"/>
              <a:ext cx="11183760" cy="360"/>
            </p14:xfrm>
          </p:contentPart>
        </mc:Choice>
        <mc:Fallback xmlns="">
          <p:pic>
            <p:nvPicPr>
              <p:cNvPr id="7" name="Ink 6">
                <a:extLst>
                  <a:ext uri="{FF2B5EF4-FFF2-40B4-BE49-F238E27FC236}">
                    <a16:creationId xmlns:a16="http://schemas.microsoft.com/office/drawing/2014/main" id="{7CB8CC4F-10BA-9230-438F-6B150E9D0211}"/>
                  </a:ext>
                </a:extLst>
              </p:cNvPr>
              <p:cNvPicPr/>
              <p:nvPr/>
            </p:nvPicPr>
            <p:blipFill>
              <a:blip r:embed="rId4"/>
              <a:stretch>
                <a:fillRect/>
              </a:stretch>
            </p:blipFill>
            <p:spPr>
              <a:xfrm>
                <a:off x="470302" y="489275"/>
                <a:ext cx="11255398" cy="72000"/>
              </a:xfrm>
              <a:prstGeom prst="rect">
                <a:avLst/>
              </a:prstGeom>
            </p:spPr>
          </p:pic>
        </mc:Fallback>
      </mc:AlternateContent>
      <p:sp>
        <p:nvSpPr>
          <p:cNvPr id="9" name="TextBox 8">
            <a:extLst>
              <a:ext uri="{FF2B5EF4-FFF2-40B4-BE49-F238E27FC236}">
                <a16:creationId xmlns:a16="http://schemas.microsoft.com/office/drawing/2014/main" id="{D20471DB-9FB5-200D-8C40-ED81ABC17926}"/>
              </a:ext>
            </a:extLst>
          </p:cNvPr>
          <p:cNvSpPr txBox="1"/>
          <p:nvPr/>
        </p:nvSpPr>
        <p:spPr>
          <a:xfrm>
            <a:off x="411237" y="12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chemeClr val="accent1"/>
                </a:solidFill>
                <a:latin typeface="Times New Roman"/>
                <a:cs typeface="Times New Roman"/>
              </a:rPr>
              <a:t>RIT</a:t>
            </a:r>
          </a:p>
        </p:txBody>
      </p:sp>
      <p:sp>
        <p:nvSpPr>
          <p:cNvPr id="8" name="Title 1">
            <a:extLst>
              <a:ext uri="{FF2B5EF4-FFF2-40B4-BE49-F238E27FC236}">
                <a16:creationId xmlns:a16="http://schemas.microsoft.com/office/drawing/2014/main" id="{C4F4E60F-2C04-B357-3E9E-6F63A562775D}"/>
              </a:ext>
            </a:extLst>
          </p:cNvPr>
          <p:cNvSpPr>
            <a:spLocks noGrp="1"/>
          </p:cNvSpPr>
          <p:nvPr/>
        </p:nvSpPr>
        <p:spPr>
          <a:xfrm>
            <a:off x="409042" y="2492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IMT-2030 Requirements: </a:t>
            </a:r>
            <a:r>
              <a:rPr lang="en-US" sz="4000">
                <a:latin typeface="Times New Roman"/>
                <a:ea typeface="+mj-lt"/>
                <a:cs typeface="+mj-lt"/>
              </a:rPr>
              <a:t>Capabilities</a:t>
            </a:r>
            <a:endParaRPr lang="en-US">
              <a:latin typeface="Times New Roman"/>
              <a:cs typeface="Times New Roman"/>
            </a:endParaRPr>
          </a:p>
        </p:txBody>
      </p:sp>
      <p:sp>
        <p:nvSpPr>
          <p:cNvPr id="6" name="Content Placeholder 5">
            <a:extLst>
              <a:ext uri="{FF2B5EF4-FFF2-40B4-BE49-F238E27FC236}">
                <a16:creationId xmlns:a16="http://schemas.microsoft.com/office/drawing/2014/main" id="{7002EE37-E2B0-0BB8-48E6-D9FF308CD0EE}"/>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pPr lvl="1"/>
            <a:endParaRPr lang="en-US" sz="1800"/>
          </a:p>
          <a:p>
            <a:endParaRPr lang="en-US"/>
          </a:p>
        </p:txBody>
      </p:sp>
      <p:pic>
        <p:nvPicPr>
          <p:cNvPr id="2" name="Picture 1">
            <a:extLst>
              <a:ext uri="{FF2B5EF4-FFF2-40B4-BE49-F238E27FC236}">
                <a16:creationId xmlns:a16="http://schemas.microsoft.com/office/drawing/2014/main" id="{349F588E-D35D-D5B2-902F-9060C9E4C8E3}"/>
              </a:ext>
            </a:extLst>
          </p:cNvPr>
          <p:cNvPicPr>
            <a:picLocks noChangeAspect="1"/>
          </p:cNvPicPr>
          <p:nvPr/>
        </p:nvPicPr>
        <p:blipFill>
          <a:blip r:embed="rId5"/>
          <a:stretch>
            <a:fillRect/>
          </a:stretch>
        </p:blipFill>
        <p:spPr>
          <a:xfrm>
            <a:off x="3395499" y="1523999"/>
            <a:ext cx="7971331" cy="5334001"/>
          </a:xfrm>
          <a:prstGeom prst="rect">
            <a:avLst/>
          </a:prstGeom>
          <a:ln>
            <a:noFill/>
          </a:ln>
        </p:spPr>
      </p:pic>
      <p:sp>
        <p:nvSpPr>
          <p:cNvPr id="11" name="TextBox 10">
            <a:extLst>
              <a:ext uri="{FF2B5EF4-FFF2-40B4-BE49-F238E27FC236}">
                <a16:creationId xmlns:a16="http://schemas.microsoft.com/office/drawing/2014/main" id="{26BA0D35-67AE-7EF1-C2C3-07A5B60B2382}"/>
              </a:ext>
            </a:extLst>
          </p:cNvPr>
          <p:cNvSpPr txBox="1"/>
          <p:nvPr/>
        </p:nvSpPr>
        <p:spPr>
          <a:xfrm>
            <a:off x="507199" y="3013050"/>
            <a:ext cx="4096602" cy="2677656"/>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Peak data rate</a:t>
            </a:r>
          </a:p>
          <a:p>
            <a:r>
              <a:rPr lang="en-US" sz="2400"/>
              <a:t> 50, 100, 200 Gbit/s are given as possible examples </a:t>
            </a:r>
          </a:p>
          <a:p>
            <a:endParaRPr lang="en-US" sz="2400">
              <a:ea typeface="+mn-lt"/>
              <a:cs typeface="+mn-lt"/>
            </a:endParaRPr>
          </a:p>
          <a:p>
            <a:r>
              <a:rPr lang="en-US" sz="2400" b="1">
                <a:ea typeface="+mn-lt"/>
                <a:cs typeface="+mn-lt"/>
              </a:rPr>
              <a:t>User experienced data rate</a:t>
            </a:r>
            <a:endParaRPr lang="en-US" sz="2400" b="1"/>
          </a:p>
          <a:p>
            <a:r>
              <a:rPr lang="en-US" sz="2400">
                <a:ea typeface="+mn-lt"/>
                <a:cs typeface="+mn-lt"/>
              </a:rPr>
              <a:t>300 Mbit/s and 500 Mbit/s are given as possible examples,</a:t>
            </a:r>
            <a:endParaRPr lang="en-US" sz="2400"/>
          </a:p>
        </p:txBody>
      </p:sp>
      <p:sp>
        <p:nvSpPr>
          <p:cNvPr id="3" name="TextBox 2">
            <a:extLst>
              <a:ext uri="{FF2B5EF4-FFF2-40B4-BE49-F238E27FC236}">
                <a16:creationId xmlns:a16="http://schemas.microsoft.com/office/drawing/2014/main" id="{523C27AA-DA4D-AC38-DF23-77C1286A6570}"/>
              </a:ext>
            </a:extLst>
          </p:cNvPr>
          <p:cNvSpPr txBox="1"/>
          <p:nvPr/>
        </p:nvSpPr>
        <p:spPr>
          <a:xfrm>
            <a:off x="0" y="6396435"/>
            <a:ext cx="644434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6"/>
              </a:rPr>
              <a:t>https://www.itu.int/en/ITU-R/study-groups/rsg5/rwp5d/imt-2030/Documents/IMT-2030%20Capabilities%20post%20SG5.pdf</a:t>
            </a:r>
            <a:endParaRPr lang="en-US" sz="1100" dirty="0"/>
          </a:p>
          <a:p>
            <a:endParaRPr lang="en-US" sz="1100" dirty="0"/>
          </a:p>
        </p:txBody>
      </p:sp>
    </p:spTree>
    <p:extLst>
      <p:ext uri="{BB962C8B-B14F-4D97-AF65-F5344CB8AC3E}">
        <p14:creationId xmlns:p14="http://schemas.microsoft.com/office/powerpoint/2010/main" val="675343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1A000DF-1D4C-0144-A894-4C31610EB798}">
  <we:reference id="wa104381909" version="3.14.4.0" store="en-US" storeType="OMEX"/>
  <we:alternateReferences>
    <we:reference id="wa104381909" version="3.14.4.0" store="wa104381909" storeType="OMEX"/>
  </we:alternateReferences>
  <we:properties>
    <we:property name="EQUATION_HISTORY" value="&quot;[{\&quot;mathml\&quot;:\&quot;&lt;math style=\\\&quot;font-family:stix;font-size:16px;\\\&quot; xmlns=\\\&quot;http://www.w3.org/1998/Math/MathML\\\&quot;&gt;&lt;semantics&gt;&lt;mstyle mathsize=\\\&quot;16px\\\&quot;&gt;&lt;mi&gt;&amp;#x3B1;&lt;/mi&gt;&lt;msub&gt;&lt;mi&gt;f&lt;/mi&gt;&lt;mi&gt;c&lt;/mi&gt;&lt;/msub&gt;&lt;/mstyle&gt;&lt;annotation encoding=\\\&quot;application/json\\\&quot;&gt;{\\\&quot;x\\\&quot;:[[141,140,139,137,134,129,123,118,114,112,111,110,110,110,110,112,114,117,120,123,127,132,137,142,145,147,148,149,149],[187,187,191,197,203,207,208,207,205,202,199,196,194,193,193,193,193,193,194,194,194,193,192,192,192,192],[186,187,188,191,195,198,201,203,205,208],[218,217,216,214,212,211,210,212,215,220,225,229,230,225]],\\\&quot;y\\\&quot;:[[160,160,161,162,166,170,174,178,179,179,178,176,173,170,168,167,167,167,169,172,175,177,180,182,183,184,185,185,184],[164,165,164,162,157,153,148,145,144,143,143,144,146,148,151,154,160,167,174,181,186,190,192,191,190,188],[181,181,181,181,181,181,181,181,182,181],[193,193,193,194,196,199,202,205,207,207,207,206,205,205]],\\\&quot;t\\\&quot;:[[0,28,45,62,78,95,112,129,146,162,179,196,212,229,246,262,279,296,313,329,346,363,379,396,412,429,446,462,479],[1053,1062,1095,1112,1128,1145,1162,1179,1196,1212,1229,1246,1263,1279,1296,1313,1329,1346,1362,1379,1396,1412,1429,1462,1479,1496],[1637,1649,1662,1678,1695,1711,1729,1745,1762,1795],[2120,2161,2178,2195,2212,2229,2246,2262,2279,2296,2312,2329,2346,2379]],\\\&quot;version\\\&quot;:\\\&quot;2.0.0\\\&quot;}&lt;/annotation&gt;&lt;/semantics&gt;&lt;/math&gt;\&quot;,\&quot;base64Image\&quot;:\&quot;iVBORw0KGgoAAAANSUhEUgAAAKMAAABtCAYAAADNjtFEAAAACXBIWXMAAA7EAAAOxAGVKw4bAAAABGJhU0UAAABDL/GCtAAACP5JREFUeNrtnQ9kV10Yxx+TmUlMMjMZSfLKKyZJMpFkJjOSyeuVmEkm8/LKTDIjSZKMmSQzYzIzScwkmcQkk0zMa5JJZCaZGb33sfOz9ds957nn/s459/7m++GQdn/3/O6539/585zneQ4R8MHpqNyJyouofI/KalTWovIjKu+i8jgqLVGpQFMBH7CwuqLyX1R+JSyLSpQAOON4VOaLhLYQlatRqVPXVEblhkaUN9CEwAUdUVkvEtdwVKpirt1l6CWb0JSgFHpjRPXIcH23QYzP0ZwgLddjBDWrej8dCwYx/kSTgjScjRETD9V/CJ/7BTECl+yLytcYMd1P8FlTzziJpgW2TMQIiW2ItSmHdi6rCXpVAH7jvEZMgxb3uFf02S+0YSQHIDEVhmH2qOW9GqJyISrNwoIHgFg6NUKcQ9OA0L3iokaM/6J5QEjaDavgA2geEJIZjRA/oGlASI4YesV7aB4QknsGMTajeUDIhcuSRohs6IZZBgTjjKFXfI3mASEZNIjxLpoHhOSbQYytaB4QiiYyu3ztQxOBPKyiv6J5yg92i+IYkWE14V+m38M2eV93RF2Tt57GFOX3FK+2PODtsX4yO5LGFfaU5njihoT13I7KM0MpZYHRKHzXm3jN+eZPinc85TIdlTbaCNdk2BH1Mm1spxVfyz3mJaGuhgTi1i0wFi1/JKWWBkgjHPVqqNUFqZ8zfJaNyo80n+0xfO6uIIAZzefqAgvxB+QRjitqHqgLvaxJeJ9JzT3iesjqqKwIImjU1HMxsBgnIBH/sCDGDC9h1PJ+3GP9jLnPCm1mZCjQJQhgvMRnaxfuP4TXnx941TtreFkjKe/7QHO/gaLr5oVF0MESn29AEONFSCA/QjSJYaqEex8lvUPCbnXNOUEoDxw84wwWJPmH539zhpe0YDFH1LEk9EbTwmKhVFtlBW3Pm7O1fIMM8sFzw0taU6adUtGtynnFfVjosXod1H9CqGMMMsiem8JL6nFUzzXDqtQ0l1tSi6pS6RCe8zqkkC3HhBf03mFdrZo63tLGNqLuO3Q6qn9EeNZTkEN28Bzqo/CCTjis7yjZ2/I+krt0xPPCVARpjzPkRuA5VHUKMbYGqvsl5JAde8m808GrzkMeemIbIb5xWHeLUBc8uzPkjvByRj3VayPG4w7r7RXqOg9JZAMbmX9Quv3fUGIcd1zvuFBfDWSRDd0Bh8c0YvQxRVg21PcJksiOD4IYOjzVW5tQjA8d17tfqG8YksgGyct5zeOQ1UbJfARrHdd7Qajzb8giG/qFF/PMY90PE4jRh8v/faFOpDjOiHfCi+n0WLcUErBEmx48LnlJOIUgl6toqWc6nNH0gEuXh3or1NQDkYA5o1UQw3ePdUu7PZ/Iz3ac9CPogSyyQTL8+uwl5oW62zzVe1mo9yxkkQ2jwovp81TvJcrOrjlMZnsm0t5lxDSFj/+oSNArnvD4zCbv9beQRHZ8z2DIkoZJn71iJZnDDAYgiez4KQjDtbF5VwJzzpTH55UCvNogiexYE16O6/nTPwnMOT7FKNVfB0lkx7rwclzC/pLLCcS46PF5nxrq/QI55HuYdskAJXOKWE5wryMpv8MSuU9GABzxOZAYbWJd1oV77VbTC9vzmiUPoauQQ7ZMCi+o0pEpZ47sPLoPJZj39Vt+D8lD6BjkkC3S0OkiUN8Ugz1ruardesCk7TG7tw3fY5UQCZg5Usq4UiPxGg2LpFFDb6Wz9xVslGnO8DNlyHgBKWRPjbCivl3ivXV5sp+rnkhn9/scc7/qLXPc7hTfx5QUoA9SyAfPyM/2mO6+/P8F+6Upn05x4tDCgUFsAdhj+V2OCCNAC2SQD6TzT9Kcr6w7xuJJzBxQ1zN/VYuKKvo9jDZNPPMlgnNE2WCaT9nmQLyluY9uaJWcJlykwXtE2eyFgxRwtNw3Q8+RNHg+LqaFV7+mBEqPLcTYnfL5Zj3Ni4En2G1rxTBkmoKUOLvra4pPESLFsJxPKMRXKZ9rl7BIgzNtTmHb3YJhiOzbIspK1eNxb1jscDFOySPseN74SRDiPKXPUnuazMFXsC/mGF4w9JJ83EVcyuH7lC6A6xTpPYheUWnpkq9R+PxBwDE8vLUqkwp7hBfOAVxVvSTnSRxTwm1yNE14qXorLlMkn5yVhDEL8xEAXtE5866Rn5hsAGKpMfSKk2geEJJWDNEgL+g8dVYIuy4gMK/I38laAFhZA3TGbmQZA7mYL06jaUBohjRibELTgJDwFl+c4wc8dEqnSo06vA3M3l6FzZA1tTBkr3l2aNm7Ex9+N9kbp89qesWT0FJqeEQZJTnxw1aLxV875eFZOFuPjuOQg/aEn43bAkQS0HTwD7vYBY8dW9hvtaWoo+CD6Adphx0GyqtdXYIBKUSgLmYVzb/SeujKigO03emaA+GaE1gxfESZZoYpnls60y/upK8r0JYVXTGdwS1K5m4XF/H5pJwbw5R2xZTauZ62RwGOQ1tWi5PiKc462YUsx+UzWt6pYhyxaIj3BM8cm4VinLe+jRCrNQuc1XJumCmyT0PSWXQde6zXQmOJe8QZKj3m6JDmnb0v58Y5Q3Y5I4uz4c5CiFZMOLQ+xB39V/Yn1PaR3smhSk2mm2j76ahD6u8gGT0UH4CX1mhdr8TNFoy35O6w+sxho6kpp2Lx7sppaMsK3Zk48PXUwFGIfLAkW/8X1eJmVf3yppQppxHNZE2FZkidRdOA0OiiJpvRNCAkvAj8QvHx6QAERXcWTzeaBoTmtUaM2L8HQdEl2p9D04DQtGvEOIimAaHR5aq8iKYBoXmhESM2DEBwdEfmYQsVBEd36gMAwfkFMQL0jAAUoTu8dB+aBoRmnPwdzMRhBxxReA3NDJLQS34ys7EzLocucIptnFALEqGLU2H/0D0p78lx0XxOJPuawl4JrJjQCHIoxb06VG/IIcSn0LTAlv1KPHGC5ONTkgTrN9JmRCF7jB9Es4K0nDQIksXFob8NW66vVJ/h3DlvaDPAv1/9DYCSYP/Fp2R3+FThtLSHqocFwCncA3YrYRYWItzrral/cyAcm4T4LEiOgXaSnP9/2GGEhNESOCcAAACRdEVYdE1hdGhNTAA8bWF0aCB4bWxucz0iaHR0cDovL3d3dy53My5vcmcvMTk5OC9NYXRoL01hdGhNTCI+PG1zdHlsZSBtYXRoc2l6ZT0iMTZweCI+PG1pPiYjeDNCMTs8L21pPjxtc3ViPjxtaT5mPC9taT48bWk+YzwvbWk+PC9tc3ViPjwvbXN0eWxlPjwvbWF0aD6Xw6G1AAAAAElFTkSuQmCC\&quot;,\&quot;slideId\&quot;:302,\&quot;accessibleText\&quot;:\&quot;alpha f subscript c\&quot;,\&quot;imageHeight\&quot;:17.44},{\&quot;mathml\&quot;:\&quot;&lt;math style=\\\&quot;font-family:stix;font-size:16px;\\\&quot; xmlns=\\\&quot;http://www.w3.org/1998/Math/MathML\\\&quot;&gt;&lt;mstyle mathsize=\\\&quot;16px\\\&quot;&gt;&lt;mo&gt;&amp;#x221D;&lt;/mo&gt;&lt;msub&gt;&lt;mi&gt;f&lt;/mi&gt;&lt;mi&gt;c&lt;/mi&gt;&lt;/msub&gt;&lt;/mstyle&gt;&lt;/math&gt;\&quot;,\&quot;base64Image\&quot;:\&quot;iVBORw0KGgoAAAANSUhEUgAAANoAAABtCAYAAADH0n8WAAAACXBIWXMAAA7EAAAOxAGVKw4bAAAABGJhU0UAAABDL/GCtAAACXJJREFUeNrtnXFkVl8Yxx+ZmUwkmcxEkiSJSX4mMzIzMzMykySRTJKJJPlJfmQyk8RMkplIZvoj42cmSWIyk5/EzGQyMZPMzOh3Hu+ZrXfnnHvOfc99d8+93w8P0d733vc5z/eec895znOIAHCjSVifsHFhS8JWha0J+yXsk7BnwtqE7YKrAHCDRXNd2Jyw35Y2LwUHALDgtLAvRSKaFdYj7ID8m0phtzWCuw0XAmDmirD1IuEMC6tS/G2FoXdrhCsBUHNXIZinhr/vNQjtDdwJwHZuKMQyJXstHbMGoa3ApQD8SbNCKDx8PBbxud8QGgB27Be2qBDKgMVnTT3aa7gWgE3GFCLhNbKamMNNtlWL3hCA3NCuEcqgw3f0F312gQoL3AAAKixI64Z+Jx2/66Cwc8JayTx5AkDuuKoR2QxcA4C/3mxeI7RbcA8Afugm/WzhIbgHAD+814jsM1wDgB+OG3qzfrgHAD/0G4TWCvcAUDo8CfJdIzJepMbUPAAeOGvozd7BPQD4YdAgtIdwDwB++GEQWgfcA0DpNJJ5W8t+uAiA0jHNNi7CPQD4wVTN6hXcky14+8R9YaPyKcr7lngn74p8f+A6E1yjokvYvh24v3oq1MF4IWxa2E95j6GvL9VHDBv/RmiGTzUVyo99I/v6gBtb6SeosGcqSbhs2jXaXl4tlIXceUe/lmoHEdLpgwN4yUPjzlAymwlbyK5AaFqFdqDMIvuFkE4XR+TQy3dDD5G6vmAc7jpcN61C6yqz0MYQ2umhQz75kmrsKdqslhuXJ47XDPkdrdvi4QUCo6dMT9YF2WvG4VGM64UstKiHShfCNiyuGhrzrbCLwmpp88QRniThAxF4fWcxRvAvxhDbzZjCDllo7zG5kR1aDGKwOV2Es8b55JIfMXq2Wst7bC6hBw1VaPxQWzf8rh8I3XDQFeDkaec6x+/itbNXjiKYpej0oRpLEfP73wNhncKOUvjbRv6K+L0vEb7hMKR5UtaV8J2uQ7x3EaKYIPOUNR+yl8VaGVci/HYD4RsGRzQN6GOR2XXq+nmMd8fnZFeRN1RGInx2BiEcBqoZLZ811zscxVb8hOZlgJ+Kv1ui5DNO0oAp22WNcBRuEOyRjVXcgPWer3PJUWyNEU90fqc7nIP22R3hp0mEcLjj/08JXes+uU3718hhUfH/TVN+9l21RfgJO6oD4Y2i8e4leD2X2chJ2p4CNkv52twYlWLWjhBOPxWaYWOSjVcd8c5hsmXKXwXe0Qif7EUYp58mTeMlfSYWf/9KDKF15rCNlg3++IoQDgPdlHlVGa592VFkeVyUrYvwyTBCOAyeaRqwMiXDoq1Wm8P2ORfhk4sI4bDH/+Va/NWlfeGlv8BAhE9w7G0g/KtpwLMpempv2FyZhrRpYtLgjxWEbzjoEnTLvbfJdgh5P0dtw9kea4SKV5lAN6PVV+b70KVYqQr9HM9J20RVvLqD8A1faDuR1nPNslebpnzk9kWlrDUjfMMfOnLPsRMLoZ8sxZaH+oXDET07jmbKwGQIW88OvJNMkX2tyNMZb5sZw+//iNANC9MkRLnPQe4n9x3Z1Rltl0oyly54gtANi6GIYD5Xpvu4QPFyH0cz2i4thFS0THHeotdIeu2K8y2Lp7HXHMR2K4PtElUC4gBCNyxOWgRyf4LX55kzVXJxoxR5XpONTVuJFhC2YbK4Q4Hcqem5NpKHT0e8pxT3gFma7v5u+K0jCNkweWwRyCueA1m3mZErWW1NHu516NX4Hlsz0B41Eb+zByEbJvVk32tcLvFavGlz3HCN64rPuGT4Z+GdrTPi951CyIbLO4dA5tIHRx2/n8vZDURMckxoPstT+DOOYuPy2ScCbYsHht/Fhymi4lXAnCL3qfVJ2QM10J/713ZJYXXIoLHJ9lgg89acWvk3rvc4IXvhowEF6BvD7xlHqIbPEyrvGV1b38tsStvx3qtSD0MM4R1ulbB7IdPwetlUmUXmOsnCw8HFDAvteMT9tyFMswEvhM6VSWS8LSbOMbvHYg4jQxCaKYEAicQZg9+VphMW2SyVtq+M7/FjBoX21HDvHxCa2YNn+kYSEtlT8pMMzE/3hxkTmmno/gBhmV26SximqZ7ISWxt4TSy9xkQWgWZM2Gw0TMHkyQ3yS33cOsiNx+p1FCG++Qa/cNkXqtLs9CaIiaNsH6WI3i9jdOnOFtjXgbAujSepp+R/8e1+1t26OWdr9kuh1p8L1/kva2nXGimUg4vEHoA+OGlQWjn4R4A/DBvGH5Xwz0AlM5eQ2/2Gu4BwA8dGDYCkDy6jH3OnkE2CACeeKsR2iO4BgA/mBaqcVoMAAm/n03ANQD4Q1dbsxGuAcAPnFalOv8AmfqlUyVHC1x8inet84EuvKmW1yV5kol3q3Pxp31wVVhUk/vCcrOmN2uAO2PDI4EXZF+El0V3AW5LPyyK/7Y03Dcq7HqwQZV2hQMG48EPreJtRl+pkHfbVvQQPCxssOhvb8CF6YVnBVcoXtkB3s2+rni61sKtThyi7QWN+ICWqATyCkWbnYA708lrMlcJM9Gn+MxluNSJ64oH3T2y21Kkqp/5HC5NJysGoS0ZPldL26tdjcKdThMdxcPudTn5YYvqfINluDY8oY04NPI0IUPfFvaTquCvi8h2ayZLVuHedGI6MVVXuvsqbS9UVANXWvdkqrIVvY7fc4T056ODFHLWIDRVMnDxAfBTEJkTY+Rvlvaz4rva4eL0cp/0CcFV8sW8kbYf1jFEyR/ymCXuKHzMxXTjLjjXSuHyTO9Hx6En2CF4wdN0pllx1kcTXOaE7sQj7NXLIXzQx0UqZCVsFC5alU9MfpfrI7szBsCf7NIM86bgGgD8oasO1grXAOAHnlBSFfD9AtcA4I9Lmt6sF64BwB+6k2iRDwqAJ2o0IpuBawDwR7dGaINwDQD+0J0V1wXXAOCPcY3QsNgPgEeWNUJD2hoAHlnVCA0A4JHfEBoA6NEAyATfNELbD9cA4I9RilddzAYuZcCVs67BzSDv3KVkTtjhjaJcDoHPNT8FN4O8o6vrwfv79sT8Tq7bOEeFvYJYjwNAMqYR21CM77oiezEuA3gGrgVgkzopDJXYBsiuUGo9bVbO4p3ah+FWALbTYBAbC4fL9x3c8veV8jNcS/8DbRZX/Uf+HwBAA+8/e0V2xY+2Gg8VH8ueEQBgCfdcvVJ0G5Ma3FutyX9zUSReFnhIhRqNFT4u+j9+OW3uyy5HOgAAAJJ0RVh0TWF0aE1MADxtYXRoIHhtbG5zPSJodHRwOi8vd3d3LnczLm9yZy8xOTk4L01hdGgvTWF0aE1MIj48bXN0eWxlIG1hdGhzaXplPSIxNnB4Ij48bW8+JiN4MjIxRDs8L21vPjxtc3ViPjxtaT5mPC9taT48bWk+YzwvbWk+PC9tc3ViPjwvbXN0eWxlPjwvbWF0aD5GL7CLAAAAAElFTkSuQmCC\&quot;,\&quot;slideId\&quot;:302,\&quot;accessibleText\&quot;:\&quot;proportional to f subscript c\&quot;,\&quot;imageHeight\&quot;:17.44},{\&quot;mathml\&quot;:\&quot;&lt;math style=\\\&quot;font-family:stix;font-size:16px;\\\&quot; xmlns=\\\&quot;http://www.w3.org/1998/Math/MathML\\\&quot;&gt;&lt;mstyle mathsize=\\\&quot;16px\\\&quot;&gt;&lt;mi&gt;c&lt;/mi&gt;&lt;mo&gt;=&lt;/mo&gt;&lt;mi&gt;B&lt;/mi&gt;&lt;mi&gt;a&lt;/mi&gt;&lt;mi&gt;n&lt;/mi&gt;&lt;mi&gt;d&lt;/mi&gt;&lt;mi&gt;w&lt;/mi&gt;&lt;mi&gt;i&lt;/mi&gt;&lt;mi&gt;d&lt;/mi&gt;&lt;mi&gt;t&lt;/mi&gt;&lt;mi&gt;h&lt;/mi&gt;&lt;mo&gt;.&lt;/mo&gt;&lt;mi&gt;L&lt;/mi&gt;&lt;mi&gt;a&lt;/mi&gt;&lt;mi&gt;y&lt;/mi&gt;&lt;mi&gt;e&lt;/mi&gt;&lt;mi&gt;r&lt;/mi&gt;&lt;mo&gt;.&lt;/mo&gt;&lt;msub&gt;&lt;mi&gt;log&lt;/mi&gt;&lt;mn&gt;2&lt;/mn&gt;&lt;/msub&gt;&lt;mfenced&gt;&lt;mrow&gt;&lt;mn&gt;1&lt;/mn&gt;&lt;mo&gt;+&lt;/mo&gt;&lt;mi&gt;S&lt;/mi&gt;&lt;mi&gt;N&lt;/mi&gt;&lt;mi&gt;R&lt;/mi&gt;&lt;/mrow&gt;&lt;/mfenced&gt;&lt;/mstyle&gt;&lt;/math&gt;\&quot;,\&quot;base64Image\&quot;:\&quot;iVBORw0KGgoAAAANSUhEUgAABewAAABxCAYAAACnfOPLAAAACXBIWXMAAA7EAAAOxAGVKw4bAAAABGJhU0UAAABFxpIngQAASGZJREFUeNrtnQ2EF137xy9rrXVLJMlKIlkrSeSWJIlkJVmRlSSJJEkSSZIkkiRJJEmSSFaSRLKSJFaSJLGSlWRJkqwVz/933Xvmv9PszDnXzFxn3n7fD+N+nm13zsyZ8/o91wsRAAAAAAAAAAAwTS+qAAAAAAAAAABAk1nUugZa15nWNdS63rauWagW0IZtp6N1rWpdu1vXrdb1vnXtwmcGAIBS6TRzzY3WNd66/ocqAaD29Jk+vRNVAQAAAAAA2pXu1rWhdQ22rhOt62breta6JszGN3rNQ5WBhrcdfs5NrWufeaeR1jUZ8z470AQAAKBwFpnx+UHC2AxAU2HjgWOta29D328JTRlFBH35Gj45AKCBrDN7zLmoCgAAAGFYYH3Sur4nbHRt1ztUH9pOg9rOCpqy3rrYuu60rleUfNgQdy1AkwAAAO/Mbl1bW9fV1jUqGJsBaCIracq7j9v4WMPejQ/hWJz/E+nLEOwBAE3kkxnj2DNwENUBQDpmUTohKuvFgheLQz9a10eashTik7ajrWuz2aAAoM2eHG32CqpPDT5ZH25dv1vXL5qyKOpF2ymUmzneB4dX1Z9jg4UwAKBe/NO6trSuCzTl4fQnZb8HoElw2Kczofb9jabE+ybAhg+XKdkIBII98NHm2EOWQy49pikjpAkzz0yYPRnrMkNm7zJIcgMdtpb+YtrumRTPtDPnWvdqxfdM0WvCUdZPKk6H47JYPA90uEM05WXd6bk+l7Wuz6HnYcOxOeieAMjoNp2GO+5Yho2C5vWmdZ2iKRdBALToMO2cY0Ty4dBJs2BxtcetqDoVkhZmvEhch7ZTGEtpymuAr41mUX5fODZfQjPONcfeNnX90cMcy/cbNffHISMA9WKWwpgAQFNgy/ORUNseNT+rO/Np6kDO5a0JwR5o0EVTYdRe5phXntNU7qruhDLY0PJZ6PcHUjzfGpoy3OJ16zhlE8B95wnj+htSWLezQH7HURYfpqT1eta++B3ZsG4/+Qvpyvd9ERnfl6O7ApAeFqhW05Rw/r3EgeMROjHwyKBg4oLXR356aMqq3mYRPBdtp1S2CcbjLWjKqnMsJ/Q9n3Nx/sR8u39QpQDUlsADhzfKLNadNf99SxDsQXvB64wfoXbNfaDueaR4fXvGsQ6GYA804XwPX0nXMvuxmZt2mutCTBnzczwze9DcTflchwqs004zPj0luUh/jrJ5Bi0y3/AdlafB8TdnA6CFHuqSD4Aehcr6bfYyAICMLKb0bjq8MOk1okSYLvPzASNUfCR5aAkIEkCbHke7e40qUuGIoI+fQNspnR9kP4DoRFP2wipKb7nDh1z9qDoAGkGnWWvHcYYg2IP24ATN9Lius1jPRhvskfkr5fwOwR5khQXzZ4L1I7cx9gLmaAZhrYZ1GvbE3WZ+J43l+3eld+Dnkh5ufSipni85nuul0tjFa4NhSm8lz9+OPcK7I/fqM/XLuto3knsyHPe07hmKlHUcXRiA7NxKMVCkDZvAoRneC+7LVhY9+BRAkcWONncBVaSCxGLiCdpO6dgOZofRjL1yJ8Ucy5v/ZagyANoGJJ0FTYaFm9uR9sz7wrqK9ewxw8LTD8pm2QrBHmRhBdlFWF7jswFVV8q+eZBk0RbuKb7L1hT9pYywqhx3PcnQZox047IvTbk/WC28Lx/U7Kbp/AOua5j8xJuPivaX0ZUByMbZFINFFtcZnjwkoh4nqpiPzwGU2ORob5tRRV4m47jrG9pO6RvMJnlANHmO3Y/qAqCtuEYQ7EEzYe/pxw3Z6/Fe9ghNi6ZBGBFOjslGHBLjNAj2IAss6tpEde5TeXIDsrbzwdFuTyq/021hf7lXUp1/TngeH6FdpF46RzPce07MGGzLM6kt2vOh0KNIOdfRpQFIzxVhRx7JWY7E7ecFPgdQ4hDZXcq6UEUq3BT064doO6Uy4Pg+q9GMvXJeOMd+RFUB0HbsJAj2oHmwocBzmhlWo6+m7xPE8+a9bFyiTl4XviII9kAXFlA/kz0EjkYc8h6yx8XXznO1iGThIvl3yjjgexLzLKOeypIK9lkPZVg0l4r2Tz28H4+VIzQzHDYAIAU3hZ34dM5yeEKZFJRzEJ8EKHCPcDBUBBLXxgNoO6VygewulqAac+whVBUAmEMJgj2oNyzQRGNts/C2vsbvdIqSc1EEbCII9kAXV9ji7YplbbGUM1f5vbpInt/pZAn1/ibmOY55KKdDWAd5Dwv44EcaHsfHXoQPXb5W4LsCUFukCS804ohdF5TzlWYmtAUg7QRoO7E+iypSres3lrp+VbP+3MS2Y/s+d9CEvfNQOMcijwsA7ccAQbAHzVoTxllztsOBdCdBsAd6rHK0pfceynxB8bpMGfNeOG580fvIiZjnWOChnNXCOtCwSN9N8gTDszy15+ghzU50cwCyD0rR67fSYLlZOFhsx2cBHifAflSRKiw0jlB8stl5aDulMsfxPnvRfL3zWzDnvUQ1AdCWSKxyAagLcTkZ7rXR+7vCW0CwB1IekX5McxdxIdruFjRO2K6tBdZ7XCLY557KOiB8/wGFsljH+y4sb5+n9z0WKYc1yFXo6gDYWSHsuFpWmF0Flwfak5OWtsVhmTpRRV5gd+c95lqFtlMJBkk/kTiQ00fFhJwDANQTCPagKeyneOvcuW1UBz8Jgn0U3g9cTri60W1i6aFiIh9EiQtVc9xDOaOUTrAfLrDu98WUf8RTWfdIFsdfK3eaNNnvE4/1G831wR4U89DlAUhGerK3p8DFDF9f8GlADl5QsQlVANqOBizc3FLe3NrCkI3ic3vnIBUXcg4AUD8g2IMmEBfuwEeyyqoDwX4mtsTas9B1YtkjmBe6PJUdzT+xWfn+UUMWSaQHvnoLqvuhmLL7Shov/me+hxa7hHU94bF+l8bMFQ/R5QFINyjFXZpxu54Ly4QVNMjCbLInskGSE1DFthOOVanpnWCzYrmKT+6dB1RcyDkAQP2AYA/qDofe+xzTbttRhIFgPxMI9umRWEL74prnbxQ1ZOGoCq8F73u+gHrvoJlhLD96KutfkulhJxTLlIam9pFoOMxFKi4MDwC1hgelSUGHfadcrjQB3xJ8IpABVwiQtagiULG2w5vdTzQt3mqxkPzHRATJdArnWISAA6B9gWAP6s5Nig/j0I77OAj2M4Fgn55XJc4L4e815uH+UUMW9ibYS7JkqF2e631dTLkXPZV1jGR6mKYR13qSC/brPdYzHwZE833w2LkAXR+AbJ1We6B6JCx3Az4RyMANgiUrqFfbCY+JmuLtbrLHRPwHn9wr/VR8yDkAQL2AYA+a2H4vtWl9QLCfCQT79LiSF//P455kC/lLOBtnyLLQ/Hxc8M57Pdf7qZgyN3oq6ynJDik0qYpgz5wheGUBkKmjxF39yuWOVWSgAM3kq6VN3UX1gIq1nWseF6N3LO/zAp/bOxep+JBzAIB6AcEe1BW2do0Lu8cGAYvatE4g2M8Egn16JN6Ziz2VvZH8JVuNGrKEc2mdE7zza8/1Hs1jxrHcfRyMdJI9BKsvD1ypIRFf8z3X9YKEOtiM7g/ANCOCzjrpYaCSJhdBxmiQluVU7sk8QNtJwznPC/Bvlvc5hU/unfdUfMg5AEC9gGAP6sqJhPb6oI3rBIL9TCDYp0ci2A96KjucFHaT8r2jhizhXFqLSKYP/evpvbktRgXkIU9lDQjfdYdyuduE5U4W1M7j8nxxzgBEQwCApmImSzqs9qJrCZWfnRo0lyOOdrUIVQQq0nYuxJQxqnj/ZY73WYdP7pUFVE7IOQBAvYBgD+oIxyBOEqf727heINjPBIJ9en4L5oX7nsqeFSpDO2b8B7Ln0pKETfbVh7ZScYlQLwn3CD3K5Z4Slvu8oHa+NaH8gxgCAHAnVwyu/crl7hWW+wSfCGTAFg9uFNUDKtB22A3yTgGL0AOEXA5lsofKCTkHAKgXEOxBHTlLyTGX23l9AcF+JhDs0yPx0GRr8F4PZQeC/Ufl+y6Ief7o999AMuvv2R7e+1pMWQs9fd8PVI4H7rBwb1KUF3ZcTgO+vpD/BMMAVJ47wg7bp1zuU2G5B/CJQIZB3xYP7gqqCJTcdjge4EtLOQOK73TPUs4QPnkl5lgfIecAAPWiioL90ta1i6YSsbOnLed34SSIE2bc4kNfDrn20PzOdqpeLo5OM6deMXuPH+b5/5jnHzXzJId1WYVmmIpZlJwU80ab1w0E+5lAsNddwxdh4Mjz0lrle0YNWZJyaX0UvPdhD+8czcfhK2RlWR6480gWN5+v3gLb+n2CFghALN8EnfWTcpl9wkGCFzuz8YlASlzx4AZQRaDEttPvGHf/KG5cOsjuTrsPn9wrHRYxA3F+AQBRYaQKgj3nTzlD8UlEpRfnxmLP3O4S65PFkAvkFk6j1xhNWRXOR5N0YgshuLXN6waC/Uwg2KfnYIqxqy7CZvQQ4nTC7x0WvLO29X9cyOZznupB6oGrnT/gpLDcxwW3iySP8M/t2PFZLA2sJdgiYtxs6NlSgi0O2IXtvlmsLMM42WhWCDvsdeVyHwjLPVZSnRxtXXdpyk0p6Bv837c0ZaETZ4ETWCHxv9827/jF/J32yTRvIjhz9gkz6bH4tzrlPXpNHx82i8rgHV+Y+86tQPtkFygWSC+bSSOwipo0zzxsnnVO5O+ukl0MzbKB7DZ1zqfc78wz+Excy+M0u0FuULjXYdOWJ0wd3jTt1Qc95pudMH2ID/uWt3nbCZhrxlLXuPdCsR7WkL7nFI+R51vXKzNmTJg65XiTfAAAS/Fp1lI5IeeqtMaownw6z2x49pg++Mi02THFuW6r6bvcH36ZdfSKEuuexcrtZq3/2Kztw1bRY2b9cMDUj09mm/o/YOafEfMNpGw3+5Vf5vlHzM+aRtmCPQsVNo+gYO7kbzFKMgu972YMKHpeOG7ae5w302vhO0ya8WIlprJEbIc6c9q8biDYzwSCfXqkCViDMWt1xd8nzpBlfcLvzkoYx6PXBsXn2+v5/mGkHridimXONfOypD0VPffZdMm2MLbkRVhWa4mnHsUdUC5HhG1As5NsF5b5qsAF/lyzuE/TP+5GFqOPLQNt1kUIvz9nQB80wsVDirfW/JGirvpIdmDyjcpzDebFxi2Kj2WW9KxhUdjmQvdMUP78iLjwNmFT98pjHbwmu9WBlBuULD5vy3FfFsQ3GlHtumn/cW1zouCNetltJw4+xDhFcis/zXiBxy3lpLVYWGnqwPX8b0k/OVJdkSZ16mvQO5c5n3aYBT+vM/jw7Qm5PRwuKLzzPsv9dxZY9/PMuu5NynX+hPlmGhvxNaH6f2gZ984Jx5y3luc+27DxokzB/kTCvMn9+FDCmN5hhJbr5Bbv3xe0ppyXME+9M3uZjhhBaJ+ZD23P/9rUUT8hnm7Aesf3bncg2M8Egn02JAlYw/uahRV+l3WULpfWFSrWS/UeFZPrq0O4L3yoXK40FHZZ41PSAc3TJnfwFeZDR1963Cym2SJoUaghdpmfvY9ZzO/GeNk4npAskYnW4nQ1ybKds+VXEa6oc82G73fMO/OAzUL5glD/WGg2w+M0bQnbaf59MudAGwigLBLfMhtuaXyxWyk2ZNJ7BpZRRboErzN1GrfwP2I278G3YIHrIv0dtonrsNfxTicSymZhe4RkJ/nhdtLpoR4OkY53i6suJkgWm26bmbjvmI1wGvfyB23QduJYYASpt5Q9pEDStSbFc9hyhUjjy84mmWdAVLSHpf3UoV7RIefKosz59JAR1CYz9CeNpGXjjnnCt9HLYrOmj74/j9fbadqLgMe5PZYx/GrKcnks4kPlwJsqzfpis+Pex4T3W9Gg8aIMwZ7XeM8p+fC4I0UbdO0p+Hv69CZaYNphtNz7gn3MLJJ7/0quy20wv11T2Jc0GQj2M4Fgn13PSzP+fKBqeMrHcYbS5dJaLtyPaxxSxFn/3/FUD6uE3/KQJ33BFWaorP742PJci5rWsRdQ/AkKWxDsE4hMPQkVNYgxszF0Cje3w0rl9QuFvlEq5mSY+8H3hAWUK2EWP9+Y+f2TjkFXMtB25dwYuDwgkiyOJNe5Ar7FYoo/WBwVvFs45vhesls68pXkKnjbLBqGzOZuRFg//cp10RPpJ3kWChtI5wT9Zo62ub8N2k4UFv5/kL5QH1ydSmO8JL7sigQBRHK1e3z82VROyLkyKHs+5QOBN2bsHjLC23iKtponadmsEr8xb8gv0Exhm8e/dZa/s8XE3Zii/IcZxwbXYXeaA8JLDRozihbsea76QvGHWJsz3lMSG/e8h7qbR/FW8nx4LA1lx2LNU4JgL60r254OSQIh2McBwT47V1OOQS8qWqcjGcaK51SMd3JcGEtfXpLSOPJa4ckPk9xYs8zIKpdJx3Cu8uxKEAvOkdxSOklA/ElwdW8KW4Qd92jOcnihfEZY1mPyH0u1J2FBPkbpYuOuCw1sts2vZNDjjSuLoneM0CCNDRpsrLocYkhWwc1nZvQAnqjjQhZcSTFenTd/c4+SM4z/z5STdjPrcpM+qFwfQ6RnoS45lPsinA9mmbbEYs5gzHOWEeqjqm1nF/kT67+meI5+h2Dmii/LBxq/czxr0cmKqsYg6Ry4VpkqzqdhVpDdWkcjfIPkwH3cQ92z51Nc8up7gk36fLKHJ5KyxswJc02ZvLHcb8YpW308t9zzTspxpkkJm4sU7BdTcvLzHTnvLbHi0xTtWTx+Sfk90sjsQcYJgr2L9VRsksQ6AsF+JhDsszMrw37+MfnxBM/KvIzruh2Cd/1C+T1740R0X7qnxJDym1K7kRpB8Nz3b8ltxPat3zShI7MwepviRfa0lhI2MfeU5/fYRP7EjqpdZcZBvCR8xqwJJzrMxk0yufAmfW8B77wxYYPynLIdFLwJDXDaAy1bZ54W1J0t5E5vZOM8ZjZSgcUji6mukB0Tnr7FHEq2zksbfqsnNNbZBOos1uouK3VNt9/NpJ8Z/bzH7+tyf//U5m0naeFkO4zT9GI7aylnxPG3+2MWwodDY8dssrvDB3XaztwimaVxXeMh12k+lax38iRqc1maTyrW++yEtX5akdBnv/3XUR9JsecvZlhHQ7DPJpokGSNcVSrjPPn1bAmTlCvkZcb7HSQI9i5chljzCUCwnwkE+3ywEUJaQ5r7FXr+qCGL1Aipg+K9waJX3mT0UUv+157q4R+SGWbezFnOdpIf8nAYpSUVaCMu3WVxnTtwD8UnmeLJIkuSH5sQ89rzu0CwL4YPpG8V1mE28bxQlWSg5g34ScofPzbPApzbenfGe7pOLDXE3GHKFnZiUURMuZTwnq4YapMevsVSywSSdbL9KGhvezLe25Y8cUSpTv5J2ED/znnfbkq2PMt7/xuO+r6BtjODrY5yNGNOvsogmDFR68jzpn3Gta2ix4468VXQroZr+m51nE9fkL/QKiyAvvM0zobptazd0gqEvvutTVTod4w7E+Z7XxP0oSbFyi5KsE/a431XXo+/FLzPWoU+kSR8ZE2kzHuZMSouOXwdsY2nEwSIINjHAcE+P1LvzSLisKcl6kGXRpCWhJB5lnMfHp1LTnuqh63C75bFiIs14cPCvW34oL4q/c+1t6xtuFV2QY07deJGtzHD/VyJ9357fh8I9v5ZIHy+26YDR6/Vpm2xK/9+s9EeJllM/F9mwOa/LcpN67xlYO/Ocd+j5PekN25yk7hqha2nJh3P0eG4/w/lb7GekuN75wm/JImlmzU3wpUCNibnLGXkdfGbY9k4v8xxX1dYnK1oOzOwCVCarn4uS/6ktcH+iHjjWkO4xvp2RZog7GgN362u8+lSchsQdOTsc9c89u21lGwIkdaCbkEBa/wkwX4yZu0Xtqgao79jtl7wsKGtKkUI9jbrce34sL3ktiIczTlu2DyZ8oRlOeJ47rE2nt86Hd/1EwEGgv1MINjrcDyD5lSFfEnjOebvBSSzSs8aijVORF/tqR6uCb8Ze40vt+hlPHeuM/XIWsXrlG2CNYBVFWzfE5ZnvlfXTWGS+3DW2MquOFG+T84h2PtnT4Hv+MN0rqNmw9lR8LsmJa/4QO4Yzi5cp70acc9sYuKrhMF7JNRXXUlRXYL9E8VvsdkyCN/0WE9BxvOsbPP8nZc5FiFzFOp+DsWftl/JcU+beyK/z2y0nRnYLB40Y/rarDcmE8bhwYgY0Ztz7HjVxpspl9iTN+RcWdR9Pr3vKGO9Qhl8yBUV1m/nvCfP40kC+LsMQofNQk/Di9Y2NkS9ShaG6usbzTwc5Xf7bHn3jgaNG74F+/kWEfEP+QljIgmNk9VafZ5j7ZRnzHDdW8M7oK6so/YJU5UHCPYzgWCvhzS0cVVE+7hQeWm9iiU5bi5mfL6oiO4zrOdohm/32zzTT/O//1A2XW7S7JurPH99pPIMx9VhkSdJrM9z+rCTsieLKmrBCsE+H3cLer8JMzlsKOk9kzYKfIigEQPLZnn9XuH+HWR3K49z971H6ayLesjtJqXVr5M8MDiOfnfO+7sSC+YJd+DySMmbXGvEcX+t/hOXJKw/470WOp75hfKcUNe2U2Q7CnM55WZ6baiOPwiFjkXkN/ZinXkqmB/Ha/ZOdZ9Pg3ZexHwXzQO1P8e9+i3jH6+xejPc857n8W6Z5f6nI2ucl6F3SUp2xgdb0UOQN+QvGVxZ+Bbsbd4Kjzy90zxye9/yt89yWLDPcd+8XrwPKFsuhqazi9ze2QCCfVqNCYJ9eiS5knytc9JynPJ7Hq4lWSSHLPvCqEjsK4xQLxWvN3437zOosGcuAtfcu6wuHZQXqUnxUfnneeLguly5fbufQrD3S4cZzIp+V3aRPFzgOx+yPMuAUhk3LWVcUbj/2pQD1rHQv+1V6m8aYU3YGue3ZWLtVSjDlTMh7ze3HZzszHHf/YK+s0Wx70cFw6zWia4YilrxXZvQdgJ2k93iQTNEmC1HyaHI7/Lhy7fQOC0VTlwxGPdQe+IKF1DHA40mzKcBNsumb0plRMfapRnvs9ox9xzJcE+XW7mG1ZXNUzd8AB32qnDFJZ1n7svj6PqGjh0+BXuXcH7I43tJ3P+zrBnukb/DDSK3N/LTNp3jXPlGrhJgINjPBIK9PrczaDLnS3jOaE6+rJbwbwXvlzbO+WLyE9Y4jr1UjEB/12gMy2vYpl2eFLUIhchJEd5YXmKbQhlJsYmLyHoPwd4va4XPdtA8X5dpcxzegq2f+o2AyJPuGdOp3qd45zEq99BHMxHmfc8iximyx/0Msy5jPz1A9rAmecMc9JJdED2g9C1s8c4mFfraEw+bk57Qgt6WxV1r0dChuGBzLRA14v41pe1IFiCaoafmO75NWDzsDq0nvhgxT8plala4Fy0GhHNhXWJvN2U+DThRwNgVHmuzxnNmD5Zx0s95ccnDPaPcInc4ruU0fXDwEJqLeP+TFVeYro0e32u14L2+UnoDAtdhe95wSYup3BCxVcVl/XgSXfk/INjPBIJ9OX2yiJwlNuLyam3OeC+JoVvatcyeGP1jrqe6uCd4/rdGa+P9Px8+XDHrKv7bz57m0yrhOhS+VIeXsAklz5TK6DQT7gcz4fCp2DYCTUCSZTuLRdgcI6B9Ft7/jqfJeYllkfSVdOKBBySJrH+U3u05yWK0zaNpj5thpY21RlgTrutR8h82pcvR1oYVyrBZf97NeM87oYnZ5mKslZhyWaSN5glj8ZXs8eU60HZSiQuayUdt3g9RC+LA8pHHzBUpy/lADYoxqMgVwfyncRhaBE2aTwP6yH+Yi7DL84UMf89GEu9I/0DMlS9FK/zaGNktkjto2kqOx8X5BBifgr0rGZ1vA6IxwbulaX8dgvtpuP7/ouoZXpWNa5+3C135PyDYzwSCvR+6zb4orWhflCds1CM3j1dxN8kiRaRJphoNFf3SUz24Qh1L1qH9wm+7qcbt+Zzj3Yaq/gKuhLDLMWYBB89JdjKXFd5o3hQOJrwh1YxBygOhzftkp2JZtrAHGskWZ6XYWD8Jfbd5KcuxuZblDWty3yFYLVX6Fhsc7UxDDLWFhMiSpC+8MV9P9vAiWov68Dvkic3nir+nEfevSW2HcYWa+1dxbLIdwoXDsGyn7JYurtwX96h9+SiY+17W4D2aNJ9GeedYl+QlfGiWRVi/Qfoxorsc871WMjrb/BBY3h4mhM5yrQs0BXvXeP2rgHeThMVJ4x06W3A/jZB5Dwsoo264chIMoiv/BwT7mUCw9wfv/7MkMy0iz2DUYjqvV/EF0gs7GRcq+pSnelgn/CYbHc/7VXCPoRq3ZVc4undVfvgex+A/hLEKOHCJwJqxdS8LByUOp6NlpXe2QIHENuhqWOhtdWyuAgvmsAi7LsMG3ldoAJfL2kXFb+FKlL1KoYwBxc1ud2hRFYzb/criTBzh5LZ9HifSvTmfs2ltJypQxSXt1OQLucMrhS2nsyxMdzvqzWc85CqzRDjvna7BuzRpPo1y2vF9Fua8/x3Knix3G7m9M5ZkuK/NkGKE9BKR2eKz8uH0/NDY8xzL8r/wJdhvd9zzWwHvtpVkRjxSFlMxFoYuA6S1bdZGOwX1vhVd+T8g2Kdbc0Owz88ims5JlSbe+WLPzxXdl+Q1hpIkbuWDRYkR4yqPe78op4TP7fJSPye8z9wGjhOV9+K+T4gXC/KxjYqNrftcWJ5G/FKXBav24HvQUla/wv1t1kiBgMui60QOAWizp8FwMdldvn4oTyI2a8SfSmW4YrCmce07G5pMg0XSQsu9Hyg8f3hBkjfutCsZzEK0nRnYrPTuKJbjWsQGdfeK8oX8cbWBpdSe7BPOeWsq/h5Nm08lG7Q8CcuigtbPjJtSNl5wWU5lGS9sm0T2CNEMSXPPsQkNYuj/aeNxIglfgr3Luv1RAe/WQ7JQYdK1lMTCXsMLyCWMLGqzNiqp983oyv9RJ8G+XfIHtkPeiZWCthcX891XeK+4MIQaXsVPBe8lWYNF8xqNe/w2rwTPLNnzLxV+14M1bcODgnerZIx+V6LQlwSAm+vCDq4liPWSzKKfr905y7K57vtIaDZk2ZR2Ktzf5ta2jf4OV/A648B1gfyIiMNUbKKbt+RfDHV5I0iFh6WhPnEqIvIk3fuDwvM/Di1WF+S817hD/CG0nb/oILsLuWZIiD3kTsJ0jKatKrMKdbZ4/F+pfRkSzHUaOR5807T5NO04lsdjdQels+4Kc0nQftIa55whu0Wzplhvi8/KLvCLQ/PfJQJZRLMsuMK6FJX0VxJ3WHqY2SW4l0aYJ5dHYbvFsF9LxXg2NAEI9hDsy2IDuUNXFZXIM+phrGUMtVnwTp8y7DtveqqH2cLvIPVQloj/r2vafiUeef9U8cFHyK/YCdqDL4IO8Fa5zBskG6C+5BAxXCE0tL1POmjast1HkkpbWAWegNl1/WRo8ZE1hqZNlMka1sTles0W0ppuj64JcIdiWROU36LoZai9zxLeP2982fAGK29cvmWO+r6S495NbTuuOPkLFd/pLtlDCYWTTma1glvpeJ8b1J64DmZ8eFT4oGnzaRI2L5E8hyrPMm76+sht4JDGOIfXCbZ8FvdJPwSBTcw7QdMJmbU9pZqCL8HeJRwWJdg/EbzfQIr7uQ4ANPJf2Fzzf7ZhG91AEOy1+h0Eewj2PhnMUD+rPTzHY49r4M+Cd7LF6I/LnzRY8vdYJrzfAeH96pjfdECxngrDlQ04EPAAcG0GJR37onK5a1JMFLsy3J9P2Gwu5D42/BvJb2xiWwxYdl0OW2lnjRU9l/RFxE7B5Kkdu9k1AS5QLOsTuWOD2wiHy4hz1f6qvEkPxLAgweInhbnCtUAYyHjfJrcdm4XraIEbRN6Qvab8ovoRT22gHYSMqifZbOJ8mrX/r8twz3AoobQHG0OKbWclJSfW/WXGcR/YQu8MhtYtRwlkFc2y4DoIelLQ+91W3ge4PAf4veflfObdVG4oobppEhDsZesxCPYQ7IvgEKUPjaMJ7+0mPa6BjwreyTZOD8TMGbM9fQuJAWuafDKzSGYkdLGG7VYi2K+v2kM/czzwPcyJQMBB4WDtI/agNAFKlljdLvHIR/bza57Lu0f22LqBx80zT2JF1rAmhwWbp/nK38JmJamdRfwBZQ/VwpvGIIzISMLvPCJ916/joXts8dw2+ft2oe3M4KWlnKuK5djijk+GFrYsyOZJ9P3YUU67hQgIOC+c5xZU+B2aOJ8mMZvsQubJDPcMLNrTJlOVGFRIjHPmms1Z0nuxVb3PmNuvLCJJkLtlrI3HCA3RLC3dgnsWFcbsiuBZ0ngBHhbcL+/hlC1B9VG0UQj2FiDYQ7CvAldS1pGmZ/oW8utVPI/covUfy7rncuR3n3n8DpIoF7dS3lNyCM7hHztq1mYlgv2GKj3wEvJjlQzajwfCDaGPeLF3PU2k/Ky2w4CPHt6Fy/xB2TN7u+C/t7n5ng/V1ZIc5dwk3bAmnYLJ6J6Hb2FLUKp9qmybGK+n+NuVGfpJFmvPXpoONaHlgmhrm8M5vmNT284shyioaY1+2DEWBt9uW856sy2O29HiMOC1YI57V+Hnb+J86uKV4ni2JNTX0wpWkg21bSO32KwNksY0PjRc67kuZzvqMhCvDhDII5plmYNc9/xR0PtJXPgvp7hfD7m9B/JajN7JIAI1GYTEkQPBHoJ9FeB11LMUdaSZFzOal2fUw/tdE7zTmYS//UDFHMJKo1xsT3lfqWdv3TyfayfYn6J6W2uB6mzEJW4zTz2VfzLFRNGX4r6uZFBHPLzLds/1Z4sBOx5aAB7PWc5X5YF9r+DbblT+Ftsc5fUrl3fVUtZdy9+FQz7YQpHY3OWyeL4EYhRb9mtYp//rqO+sC50mtx1b4pw/pBtDWnIo+zhnGS53+H1tOsfOF85vVXZNbeJ86sIWrirtgcH1jAIhW5v/zjAGspcMh+uwJep+RP6F+oBBx9qF//uZ6mfpVTXRLC0SwX6yoPfbRbqCvWtdpuE5PEbwbg+zhsrx1K4jEOwh2FdpjTruSYux8ZH8eRUHrKRsVuYLYn5vhaf6l0a56FGco/JGsCgTiWC/rkoP/N7xsGOYD4GCyBJcxz2VvyPFJJFmofeCig2hwdhOqU8q3F9yuPE+56a3j/TDmrisS7952Kg/UhRb8gpajyxizChNxw62TcYnSO/U/RjZ4+VnweV+/m/G+za57djEhBeK7yNJePpHYRF+gWBAEIcrYbKvQ0RNmjifutiotCHopWlL37QeLBIR80to7mYr5SeUbFnM8w0b+xRt/SuJzwrr+vyiWVr+EY5NRYQpkoyTxzwIUe8zvt8ai+i3pE3b6GxqnjWnL+ok2BeFLYnzLDQZr2wjuRZzSKG8JQWODSOCd4ruhaP5SXyGhrsveL63Ge99RnBvjXwuRSIR7GdX5WF7BA97F+MPUBBZfGYHTztJSAfzXireW2AF+XfPGSb/1is2t+QsYU2WC55Ze2G6yFHew4I3m+MJf3M6xUbUtpA9mOI5V4bEnPuK72+z4P6e8Z5NbzsfqZiEmusE9XhFoZw3VIwbbd24QzIr1qpaFzd1PnXh8j48mPL7Z9lwSTZybJxjS8rNm9VTlD7RrSZfyW3hhtj1dnwI9h3CtfeqAt5vkNKLKhIkYQGyeDc9UliPNY1OQV1vQ1f+Dwj26fY5EOz981Q4H2joi1Hv6T8ev/FuwTs9d6zbb3h6NolBVR4P3CXCb3q4Ru1Uoht2VuVhJQubUxh7QE6RJbh+eyx/gPQFe5cl+n4P73HLsxjTTe54nBoJUYZIN6yJ5HRX20X2XAnff3PK/tMX+p6fBGKFrZ9I3Qh5MRSIxGyZrnWi7lpwZI2R3+S2s4CKy3DvGg8nKb/1+1zyExKpCfygerukNnE+lfLE8hy3BX+/IodQJd3IRa17eR3AoUM45FYVrIwk8VmxX3HjQ7AnkoVcKsIqetDjcwwI1s9pxrGkUH2X0Uz/PzdSEUkr6wwE+5lAsJ+5Bvhl9ohF4AptqplvKao1vPD4XizeSkL+LLP0T19zoDTOfJ697gvyZ8FfBi5vvD9VetjLgsrf2qYL1qZcRVgbSWPr3iux44WvLcJ7utyfFiq/QxEWiJKDjbzxaDsci+0sYU1cobu0kxnPInvyU834e2Fc4RM6LBPoQM773xY+4+0MfUnCWk8btCa3HZvFx29lQdKVUEojbqRLbGnXEAHSDdD+ijwvry2P0N8hbpo4n0qxhSIbTdH3smyGJJ4xfBh0yMwhvVRNLw1XfNY/HtpQE/El2EvCBRRxoLJT8Bxrctx/vUC0uSDYeyXN3SfRRP/DZQS2F1UUKwhCsIdgHyWwjv5eYJmS+eCXgtYQNUY47fm9JAZgVxLW7bxG6fb0XOdI5oGbZ68ryQXnM0a/Nq5Qkd+r9LASN9kNDRy8INjrIhXLfSYL3J+iTiRt2hVD0UcW8ruOMjUmItch3YhCGeuUB0BJ6K5h5W/hsgb1ZangsjD+J/S74Xj3zxTuLwltE95kaif2OU76iXKa3nbu5PyeUjrJbVmocQhx03L/N9S+SJOq91XgWdfTzHwDTZ1PNeZE1zotvF7Nkhj7kKDdXK1BH3AlvH5AQGv/oz0XFZlE1ZXY+g/lP5DidcUTRzkcXooPLZeFyuNxcBvFH36Pka5HXN0ZEopi7Q4E+5lAsP+bwFBvvMAyj5LMk09rrenDqziORYK90G/TzqJ7Wp9GIq8F9f0kZxmsP0i8NS/VpF8c8FxfqowKKn5Omy5YIdjrLtR9iwk3lOtkq+Met5SffwUVE7bjg6OM3QplnCLdsCaSOGMXFb/FXMEi+LqnduyK3Rl4J3AYmu+hDehS4f1tsWZdguhSmnZ7Z6t1bUuBx6TvZtf0tmOz9NOMgbuF0sVtzIotRnU7h7t4JmjHnyryrC9pZr6Bps6nUlxhaTZa/i7wEMrq6i1Zn1Xdk9aVB+B/Zl0PdPY/WZAcDBUhGLmMUjRd9tlY6XPOPRqv384RYmtHceVFu4Eq+g8I9jOBYP83gXdakRbD/SSz+M5D1Kpc26s4CYmxMxuRRmP5H/H0PPOEc41GSNGbgnK+U3VzaYW56niPm1V6WEnMwc4GDl4Q7HWRxNYdq4CgwdcX4f1OO+6zR/n5XaejfxT6oive9U+l9vKcdMOaXBR818ECNwq+BQ7b6X2/+Z1wWJoLSuP+T8vf8Ml6cNjDVhHLCxa0sorqTW47LlFyaYHvtUuhDFeM6n+pPZlFboueqlgcbknYHDRxPk2LzSI3yfswbAGUNdmrZG3UV/E+4Nr8f63JBrEu+58srKZqeAG5Dqi048Nvzrg3GzeCE8I4xeMKj3cPVfQfEOxnAsH+bwKR9XeBZf5D/kPiRNd5QwW923rBu72LWbcv9fQ8krwtWnuo9cKy6hBO/RbVKGeaZBPYrgtWCPYypLF1fZ5UdQnbcpo43S53zH7F5w9OvzmBZ9LhxyuFclwZzjUEH5e4lCWsyZDgu2qF7loqaEv87z6T8NkOUrdEJkxuL3NT3n+U0idYuS0Ql3wuArL2tya3ncOWcr4pfx9bPNkJpXnmQIHvUye2kmxuGyj5OTsiY0tfw+fTtJxKuT6aQ9MeNHdylCsxqKi6Yc55cscMB3r7n6x8J5nloU+eFTjWbKHpfE0fzbttMgLKCdOvWVh+SFMhm7gfc5iEtYQDJheuHCQvUUX/AcF+JhDs/+YRFWvEGeDTKzQud+KBAt/tA6XT4nx6wEq8KH8olifxKntYg35xr+J7qr+AYA/BPi/Hhc8x6PEZdqSoD+mpnyvhkVaoqCWhBZctDr+GmO4a1NcqlGETl7K6IksmRi0RVJIo55nnPmUTWHZERLEsLna2WMBxYW7CMWHveHpnW1LGPIlymtx2HlIxB6Su+ONa4UzuU3EhU+rEdZKFVegq+TnDa4H3bTCfaq4743LHnAuNf4tzlDvRgHW+q/2sJKC5/8nKVcG9hz2/n629a7rq76O/w7VBgNfnF9k9ggEE+zgg2Ce3kbUFluuaC/JYxMflKlla4LtJQsAVlSfom6B8zb27JKcW70nmV7xfPHW8w7wqPawkJE67Llgh2MsYFj7HXI/PIA2Hk2ax/stxL43FeVdoI8oCmy3etoZ7kW1h90XpW1wj/bAmRY1Tx2jaYthWlu9Y2jaR+T39fWKfRci2HdysivzuSvrbgszXYtcmPuc5qW9q23GFENqu+G1ceQAGavY+deOLoA0/L/kZeyNt/3QbzKdZni/JSGYyUgd9od89l7PcuhvmzKfiExY3GZ+CvTQszgJP77aM/Hti8JrrSqjfbkWT8obLArILVQTBPgYI9n+vO3zltnKt6V3zQJ79UNTw7GvB9TpLuL/0ba29XFj+bsUyFwnLPFzjsfNT1R5WcirTTQAkL1wlm8G3Hp9hVYoB80SK+7qENw2CRLmBEGqzTnKdVLqshF2hi7Rcyt9S9qRwhyk+vqkkK7lGO/pjBJ+3jrJ8Z6F/JGzPOzLe33aoEk7EyFavgeubj7j10v52yPG3vBBKCrXU1LazgbJbBvC/nSa5Z4HNwjuP90OYtTkFnsue22dZ9AnHgvMlbwijFtCrGj6fZsUWWz9sJT4c2oTmfZa6W9hvdzz7GSzFU7HJc3uQeJqd8PRu+8hu8bc45/3n0N9GShDr/bLX0Y7WoIog2McAwX6adZH3f1BQuYsF80DWcKRdMXu7MhKEXhGuz7X2SUm6ieQZtHOlSIx131W4X7gOlG5W7YEfCirc14RYdVcJ4GZAOFBc8djhXguf4WvKidr3BjcYZMNCaJLY57J+58QYbJVtE+lcoYs03ORcFoS2CWtbSGyJWlv6thCcZ9oH38dlITZBbmtQFkPP5nieB+T3EMw2wW8L/V744GCXx3HEZRW3zPK3/5q2lRTPtKlt50zGtsHlsxvgrxTixUfyn/jNFhLps2D8KyJUVRlI3W7LjLV4SzBfNW0+zYrtsHR7zLpqr0KZkhj2vtbj7Fm5Jec9XKH8EA4nHb4F+37B/b94EjBsiZ1vKMz14f3GNTQl7yyg8kKt1gUI9jOBYD/N9pi9+OwCynXlXsoTnmx7RcYCqUGNz3jujwXl+/BC3C18938r2i+W1m1ukZwO+XBF7zELtmFqz3hiTeGqsMP6skI5TXLr+rTP4HJ1yhPiZzBmQ27LqH7Xcq8gjttPirdOD7DF6tJK6GjbqD2x/N2KUH0PZPgWeQQHrvdXNG2l6trMuqwTgu/xKEc9ShKlbspxf1vOh6A9nixwwb+dsoVq4g30GNkt15vadp5TttBTlyhdcibXhnmnUhuwjU+2ROGbqRgPEGaJ6QvjZtPz2Xx3n+HepN42vSWtAS7HPMulNphPfYx1vB7vpmmvpjdKZUoMc3ys0XhD9Mncf12O+9g8gSvntlzhsSTAt2BPJLO+0w7NwHNV0gH9L8oXhofHk6jnwAYCRWAzykKyaQj2cUCwnyYuYfuRAsq9TP68QuPyXS0qqX4lIZl9JVrvJJkXuQ9r8S7h/vpyRfuFzeCY1xGzq/bA2wSVfUO5zJ7QhuQ65tpa81EoJviwVEuTaDaLhf+Y456bMz73ltAAeyXy86SykibXrcLncYUu0uqHNmvQJBfouaHxICkpyxvyIziwOBKcTr83/9/lXnbMcr9APGSBIY/Fosui8GXO77TF0VfCBy8j5M+VL+BKhsmeFwvPBf27iW3H1Z+TxoJdlN4SfafjnXoUvr8rfn3SYndZaLO6z3Mb3UjJcdjZw8KHYC5djGvFgE8Db3rvktzNuUnzaR6WkP1QO3xQqmWZdF7QfrTX4ltCfXM4xxyy0vHcF6l+lDGWSOd/LcF+sWAzn9br1YXNgOdQznvfjLnnPgJFcNTyXR+hepz9DIJ9ewv2cQZgY+Q3/0MHTXseJwmiWQX2eTH7n98l1q9ER+3zVLZkLtc0rIpyTVD2L6pmaHVb4tynVezIs8gdMuCb4maQLRwCi5vnBQhBwB/SRBe/PJS9h+RifVZXJJeV86UM99wdGRDC/coW4iLOmro/JFS4Enu4QhdphVOwCc0bEwSpwLL2nWVQv036J8jhWKRh61yXWJ5kVbU2tHDOa3l1k/yGL1pnufcLmnJVDMb+BQWMJfczCHlBMjI+NPzHcu8mth3bIi0p9NRa82/8bRcq9enXSt9/PaWP+99D0yLwXc/ts0+wKf7sYSO4leTzXJFrqbWUfFj/I2G92KT51JfAMkHT8eY1RZb1gvYzSTqHb9G65zEij6XSUcdzr6N6UdZYEmY7FXMAuFdQjlbuDTb8SLI0fpzz3rZQd3zvfWZ9Oxd7Wi8stNT/7zavmy4q3uiyDkCwnyZprXbSY5m7yF/OvCMx9yszHGYH2Q1SRj2WfZNk+wNf3mBrhOXvr2C/sCU0313VziwRNHYolMPusV9o2iJxLoE6Iw1HM6FY5iySneiFXd+zLqBdMd/5IEJqRc3PcNGxiR1KscDYGNr0SSzjLmUQ+LJgSzYWd5p/JyTyLMm58eODR6ll2vLIIiYcJ/hFBmFsFU3HCT6mUI+2Nv5EqR9J6nN9QWOJbbETJ8ZfDT3jKgXRoG5t56yljLiFK1uiB4cw21J+G1s4irNK3/+Yo96iYwcfmATxyT+Qf9fFG8L55rhyuUPkL+RbFtgi6hZlO/xq0nyaF1eImu8e1sefBW3oTs4y+HA3HKqL+2he70pbqKzxGq6byxpLwpwSlK91UH9dUNYqj/X6UaEvXSf5OJz3mjDrAbYcP09IqioZB5a3cb1IDmOH2rBeINhP0UHJRrn8cx/xxf9x7OnGcqzZk8TxeyXXs81a+5KnMmfRtIFHGVEuAkYF5Y9S8V7ALsYtc3B3VTu0xFL6E9mtGF30hwQD3jj0EKgzXQ4hJ3ptUShzl3DTqbXhWSEo45lg8ucF97vQ3yQls7NNcOGBbltokJaKt+8pe1ztNPwmucVW+GTYFX5gPsmSh75zTEzdZmINh5mIhlNxxYOMvsdamhZcbyvVoy323wqlRVzR8WVt2MJ+RIW68AGzxBK2iW3HFjMxam2+LDRWX035XVxJebSsNu6lqDcWX17StLBZROx2SZxGvl4plrlQ2G7D4SV8Jd9kUeCW8HkG2mA+zcslKt59WZq8OOu6aR/9ndz2lcIm0RX6q46Wo2WMJVGeFrRmD9YarjwcXyhfCMEdljFxscI7PKTiBPuktcmWgttph5nf+dDgvhE3fpv1z4SZe9m7gA9ONxYgxmyuyFq1alwUtJ8fFRTLfAPBfoolgrFXW4+zWX3zfJ7HK+5Iwn3LFuxt+8x+T2WeSDGH9Hl8d+lzHKpJv7hS9U4tST6bxe2cRY5zkc0VxPr6c4rSLTh54ZzFCoJFC7a+/JSirLdKoibzmmSHWZzAMRyPbZFZMEQTQ76xbGInHBvTgchE+Eq48OhxPP9exXZh21wfDQk3L8kd2z7KLeH35wXI/tAGsNMsEM7SzBPVOMsTV8zos2bxO9u0zeD3H5Gep8I+xTE4iV8VEkJs7SawCF9Hf8ejT7NAa1LbccV7HzPPz7+3JySivczQPg+Q3RVdaxPoGt93md9j4TjwbpikYjxAOkg+9/xQLPcWZRN3npm2xfMFW67+I/hOXWYuWWU2F5zE9bTpY79TlO3y1mrCfKrBoOXZhj2247fC78j1IrVKXh/zXR8o1WVRofyKFEHLGEvC9ArLv6pYJu8DXaJ31r3hxoS+PkZ2r03t/XER123yb/nXbdbqX1I+2zezlvf5fEmWnA+pPVlCcgvb/W1WNxDsZXNoYESrlbDVFXkhT6gRnrt+UnWTz99JWBP7OCzrTbk2H/T43guFz/BTcU7Oiy2s9tKqd2qeZEcEFf4gxUJ+Z2SCZauOOQSaPBG6wk7wRnCrWZh3RDYyPUYsYGsZdkF9l/L+n0g/7tQGxcW2q/2ntbiR9kNXcl7NA7SflH4DImVxhvvbrvsJ4tKfDPd6RLoJfHYl9B/NyS5JvHlFfpMRabSblyk3hk1qO70ZyvhE2axd71ExnjlZ6q1IsU66KX6vVN5xqoZAlPZyHSg2YT7VYBUlu+L63NDwvb8L64QPdNkTYHNE4OCxar0R9d7GzFFHFZ+3qFB+1OCxJMxc4T4vqN9lyuW7hG827NmY4n5HE+aOl6QbAmBxin7j+xr2uD5bQ+mMo5LWGqs8Pd8BS1vtpvail9J5nP8mf4nU66ZTtJNgf1DYPr5TvrCKs8gdTz3PoRGvXcYc9z9Scl2v8bxPCugT1EWcIavPdv+U5Oua+RXoF/eo5knM5wkXc9yxOanUusjCYb6ZEM7FNKbT1H4uWU2Cvx0naivbNTROxHzsWby5pvCckljP0o1c2riwRSSNDEjTPh5m2HBvU2o3Fy1l/Eh5rxsexra4Q5bzymU8oHgrqTIm06eUbuGRZTPelLazPmUZbCm3MOOYb7Pg0HRvTHOYMknFxGt39RXtBIr8jfjA+RXVU6yX5jqq+3yqQVeJG85VnsRHXktox5L+4Fg/1JEixpIoK80eLO13/2n+bqXiGme74DmemjE+TpjmQ4e9FB/mkfcDpzztNZeRPbRkkZePPBuDlO3gvMg5uouSLf93UPPpMfV6J8e3Gjb9Z2nDNRkI9lPcTNk+HlK60Iodpq4/OeaRbRmfn3OpcCjSXyQ3ptpYYtuOehvuU7x3n1kXTGbs+2xAvZ/8RDlJY8j71fx+Wd+o01KHK+rUufmU+rLiwuJl3SoA/AVvIEdyDBA+rm9mwbKLirGK4879KOOzsuXeamE5EqEmi5fKuOV+p5Trao+wXm5Rduu4nTna47hg4SBNCvfTvK8PtsZMcNqJNW/HbHZXlzTOHBbW+fOcfb4JbaczxTu8ybE4W+24t2a8dGm98di/toT2uUKwQeb2keWw63yKzUiVrz/Cuanu86kW0cOwVwWWvYj0DoY+0nTIKk0WOMrdR/XE51gSHVN5vpxQ7N8/zBi8Leez8Rx+RVAPf8zah8eLx4617H3yG6c3EKfYYnWsAuPtOsX32uzpGTd5+AZJuTieUPPoN+3/u2I/jvavX6ZffWlY3UGwn+IxZT+AP2n68NzIGMjrBzaSvEju0Fk8B2XxGmSN4EPOts37H7ak3ltgfe+NPMfCnPdjI4ghMw5o9n0eUx6QnpFIZ4Z9zC/zbjeoWA+ppLGhtsm5l5sOM5mxo3BD2ECg7hRtUT9hNrK8MXhhFuE3jaA3QOXmPziRoj+wsLCb0p0gHnT0qSyWQ65Efz5cV4cdA/QBhTLY2uklpbcUk4gzkrABNxUmYtdCPVzedg9lRC1dd5bYt3iytlmvcb87Qzon8k1oO0cFc/D5nIsgW1gW7fjKi8idxJzXI/NKbKM7LAITb3izHnZVzWstT4iaps+nmvyKrHt6S3iGXRk3xZNmbbbFYx26Dv8X1Hhd7WssCfPTY1/XWissMvNUVjHiqxGN+gr+fpwXJLAoZVFotITx9rnSu8TFhR42/S9qhc1roM1mLSYJx/KD9GJjhwXDpPpeRM1ioOA21SQg2P89D/wwOkpPqB+tNOukx6TnXRO25s4zT2geUN0ssL67QnX+TuF+mzz3eU1PxTy5Xorsk88S1rRL6t7ZeWHC1p5sdf/ALJB+m840YTYdbG0wZH6Hf3c2AdBM5hux7IkZlIMDhi+mD5ygfJanbD3yMXRfHvDP1Wwh2m0W9GOhMWLY1I22R8RKU9YTsyAJxqUfpsxrZtGb1pq/10zywTfm/z4y376IbxG2LrztqYxwYtuTFWg3c2naYiNoN8+NsOZDnKl72+G59mloPv5p/j/3s4VUPxaaOh8PfX8+tD1dgiCTxNLIt/1sBKf5BDCfypkd2SwcLPl5/jV1PWTm7d+R8fCt+Tfui5upnrHjqwbGkr/hQwpOls3esyOROZnb43czv3GdHSBdD680LKbp3A3vQkIDC2ArzJphrxEv+JD5vhFFPpl3+Bl6r4mcwpTGPP+G/o4/v0b4d/y++8l9MHTfwzdIErIvYFgBBgj206H3JgXjZbfpVzcoex6LSTPWbWnztnfOjOvn0Q0rx/KEtnsSVQMAACALr83ix5erGFuasyh6FFUNAACFsZuaHcoBgCbC+WMCDzoWqrUt8jrMeo9FBbasZNGRD7GTvA/zel6Gk7jy4UMWDzY+eHKFxfBxuBIXVo0PdnB4Dogg2BNNh1M5nOFv2UiKQ59dNvcYNfvFsLHuB/NvLFCzSN+FZgcqzhDFJ8KFEQoAAAAAAADgPwKr1rKSfAMA0sEhYsJhI7YXXD57wUQTGl7McT8+HAhi8fMhRB5rfRbtbQnqr3ioD/aSirPuv4imCgiCPQDgb1ZSfHjMlagaAAAAAAAAABNOsL0R1QFA5Ynmc7lR0nOw0PhB6Tl2hO6zQ+HZbHl1fCU03UfxAsxSNNm2h9v0RMIFwR6A9uN1zHyBCAMAAAAAAACA/2AX9SDRLuKbAlB9TtBM8bnMPG27SCeZ4lNzjxdKz8XhML5Tsmjvq87ikrY/R7MFAABgOBgzTzxAtQAAAAAAAAAYtur7SNMiWQeqBIBKE2fBvb/kZ1oaepZLGe/B4nkQ3meV4rNdo2TB3pc3Ecfd/xxT3gE0XwAAaHt6aWbINl6Lz0HVAAAAAAAAAJh7hLj1ANQFFrL/RDb57B1TdmLFxZQ/jv6g+fth5WfbRsmC/SaPdbKCZgoynBSzF80YAADaFp6v30Tmhm9mHgUAAAAAAAAAOkTTgt8aVAcAlYa9Xz7STNH5aQWebXPoebIK0oElvLbV+woqR7Bn4g4L3rWubjRnAABoS25E5gROVP4vqgUAAAAAAADAsEAfWOruQnUAUHn2U7zoPFSBZ7tonmUkxz22tK7rHp6tm5IF+yIOKg/FlHsXzRkAANqOwzRTrF+HagEAAAAAAAAwPTTlfsubhXOoDgBqwWuKF53LTmbK48kv8yw7K1hvXZQs2BcVSuhkTNkn0KQBAKBt2Eozxfq1qBYAAAAAAAAAw9amIwQrTwDqhE10Zk+ZMvNPPDbP8abCY15cvX0s+DlOxDzDHjRtAABoPBzqbZL+jlm/CtUCAAAAAAAACHhA03GvO1EdANSCdZQs2PN1s4Rn4kOEIGk1Hxosq2jdLUqosyslPMu+mOfYiuYNAACNnr/DCchHCQlmAQAAAAAAaDQc85kFMxbhOWGjK2nVbbNZeNm6ZqH6AKgNa8gu2PN1usDnWd663lI9LMU3JdTX+hKf51fkWQbQxAEAoHGwZX1YrH/WuuaiWgAAAAAAAGguZyhehIqLi8yWsHdpWqyfg+oDoFZwH/5DbtGew9P4tNzro6nEsOEyT1a87uKS9X4q+ZmW0lRInvAz7UAzBwCAxsDeU+EwOJycvQPVAgAAAAAAQHNZTnbRji3pF5mNASe0ekPTySkh1gNQTx6SW7APwtOwqL5GqVxOKsuhXJ7FlHWsBvV2J+a5j1TguWbRtNdTcB1CMwcAgNpzKDSuj9OURywAAAAAAACg4ZwmmXAXvjhsTjeqDoDawlbZf1L2e05sx941B2kq7Aof9v1DM6382IJ/duvaYH7vME2JyaMJ92UX/8Ga1Nt45Nm/Vmws5Hr8Hnq+C2jqAABQWy6HxvMnVG5SeAAAAAAAAECBXKB0ot05VBkAjWAPpT+s0744dn1fTeorLlnv/go+Jws6gbX9bTRzAACoLSM0dQi7B1UBAAAAAABAexEnQsVdcMMFoHmwCJDW0l7jmqCpHBl1isF7I/IObyr+vBzGCAnBAQCgviwhWNUDAAAAAADQtlwiu7h2q3XNQzUB0EhWta73VIxQH8TEX1SzOuLY+5OR91iBpgMAAAAAAAAAAAAAfMHW8xyb/idNWb9yvGkW8vtQNQA0HrZ058R2Y+RHqOdxhcNvLapp/ZyPvM8JNBkAAAAAAAAAAAAAAAAAPmHhfkfrekR/W5RnuTiMFsdQH6B6hb6JsjhSF8NoJgAAAAAAAAAAAAAAAACKpLN1bW5dJ1vXndb1jKaS302Ert/mZy9a11Druty6BltXb4PqgT2PArH+CyE8GAAAAAAAAAAAAAAAAABQODtpWqz/RYhbDwAAAAAAAAAAAAAAAAAUzsLW9YOmBft+VAkAAAAAAAAAAAAAAAAAUCxdresVTYv121ElAAAAAAAAAAAAAAAAAEDx3KBpsX4fqgMAAAAAAAAAAAAAAAAAKJ4jNC3WH0N1AAAAAAAAAAAAAAAAAADFM0jTYv1ZVAcAAAAAAAAAAAAAAAAAUDwbW9ckTYn1l1EdAAAAAAAAAAAAAAAAAEDxrG5dv2hKrL+F6gAAAAAAAAAAAAAAAAAAimdF6/pOU2L9EKoDAAAAAAAAAAAAAAAAACieJa3rG02J9Y9bVyeqBAAAAAAAAAAAAAAAAAAolp7WNUZTYv3z1tWNKgEAAAAAAAAAAAAAAAAAimVe6/pAU2L969Y1W/HeK1vXk9bVgWoGAAAAAAAAAAAAAAAAAJJhcX6EpsT6961rruK9u1rXO0IsfAAAAAAAAAAAAAAAAADACoe9eUZTYv2n1jVf+f5Xzb37UdUAAAAAAAAAAAAAAAAAQDwcouYRTQnqX1rXAuX7nwrdGwAAAAAAAAAAAAAAAAAACdyhKUH9W+vqVbonW+gPtq4X5t58nUFVAwAAAAAAAAAAAAAAAADxBKFqirh6Ud0AAAAAAAAAAAAAAAAAwEzOUnFi/QtUNwAAAAAAAAAAAAAAAAAwk8NUnFjP115UOQAAAAAAAAAAAAAAAADwN3uoWLF+onV1o9oBAAAAAAAAAAAAAAAAgGm2UrFiPV/XUe0AAAAAAAAAAAAAAAAAwN98o+IF+7WodgAAAEDG/wHJWQNfZ/OTpgAAAYl0RVh0TWF0aE1MADxtYXRoIHhtbG5zPSJodHRwOi8vd3d3LnczLm9yZy8xOTk4L01hdGgvTWF0aE1MIj48bXN0eWxlIG1hdGhzaXplPSIxNnB4Ij48bWk+YzwvbWk+PG1vPj08L21vPjxtaT5CPC9taT48bWk+YTwvbWk+PG1pPm48L21pPjxtaT5kPC9taT48bWk+dzwvbWk+PG1pPmk8L21pPjxtaT5kPC9taT48bWk+dDwvbWk+PG1pPmg8L21pPjxtbz4uPC9tbz48bWk+TDwvbWk+PG1pPmE8L21pPjxtaT55PC9taT48bWk+ZTwvbWk+PG1pPnI8L21pPjxtbz4uPC9tbz48bXN1Yj48bWk+bG9nPC9taT48bW4+MjwvbW4+PC9tc3ViPjxtZmVuY2VkPjxtcm93Pjxtbj4xPC9tbj48bW8+KzwvbW8+PG1pPlM8L21pPjxtaT5OPC9taT48bWk+UjwvbWk+PC9tcm93PjwvbWZlbmNlZD48L21zdHlsZT48L21hdGg+vZT3mAAAAABJRU5ErkJggg==\&quot;,\&quot;slideId\&quot;:303,\&quot;accessibleText\&quot;:\&quot;c equals B a n d w i d t h. L a y e r. log subscript 2 open parentheses 1 plus S N R close parentheses\&quot;,\&quot;imageHeight\&quot;:18.230666666666664}]&quot;"/>
  </we:properties>
  <we:bindings/>
  <we:snapshot xmlns:r="http://schemas.openxmlformats.org/officeDocument/2006/relationships"/>
</we:webextension>
</file>

<file path=docMetadata/LabelInfo.xml><?xml version="1.0" encoding="utf-8"?>
<clbl:labelList xmlns:clbl="http://schemas.microsoft.com/office/2020/mipLabelMetadata">
  <clbl:label id="{f9dd8f4f-3b8b-4768-aba7-bbd379e0736b}" enabled="0" method="" siteId="{f9dd8f4f-3b8b-4768-aba7-bbd379e0736b}" removed="1"/>
</clbl:labelList>
</file>

<file path=docProps/app.xml><?xml version="1.0" encoding="utf-8"?>
<Properties xmlns="http://schemas.openxmlformats.org/officeDocument/2006/extended-properties" xmlns:vt="http://schemas.openxmlformats.org/officeDocument/2006/docPropsVTypes">
  <Template>office theme</Template>
  <TotalTime>482</TotalTime>
  <Words>2675</Words>
  <Application>Microsoft Office PowerPoint</Application>
  <PresentationFormat>Widescreen</PresentationFormat>
  <Paragraphs>459</Paragraphs>
  <Slides>36</Slides>
  <Notes>33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Aptos Display</vt:lpstr>
      <vt:lpstr>Arial</vt:lpstr>
      <vt:lpstr>Arial,Sans-Serif</vt:lpstr>
      <vt:lpstr>Calibri</vt:lpstr>
      <vt:lpstr>Times New Roman</vt:lpstr>
      <vt:lpstr>Wingdings</vt:lpstr>
      <vt:lpstr>office theme</vt:lpstr>
      <vt:lpstr>6G Upper Mid-band Technology and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6G Midband Technology and Spectrum</dc:title>
  <dc:creator>Shima Mashhadi (RIT Student)</dc:creator>
  <cp:lastModifiedBy>Shima Mashhadi (RIT Student)</cp:lastModifiedBy>
  <cp:revision>16</cp:revision>
  <dcterms:created xsi:type="dcterms:W3CDTF">2024-12-27T03:06:16Z</dcterms:created>
  <dcterms:modified xsi:type="dcterms:W3CDTF">2025-04-20T22:35:35Z</dcterms:modified>
</cp:coreProperties>
</file>